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57" r:id="rId3"/>
    <p:sldId id="263" r:id="rId4"/>
    <p:sldId id="275" r:id="rId5"/>
    <p:sldId id="276" r:id="rId6"/>
    <p:sldId id="277" r:id="rId7"/>
    <p:sldId id="278" r:id="rId8"/>
    <p:sldId id="279" r:id="rId9"/>
    <p:sldId id="269" r:id="rId10"/>
    <p:sldId id="271" r:id="rId11"/>
    <p:sldId id="272" r:id="rId12"/>
    <p:sldId id="273" r:id="rId13"/>
    <p:sldId id="274" r:id="rId14"/>
    <p:sldId id="264" r:id="rId15"/>
    <p:sldId id="266" r:id="rId16"/>
    <p:sldId id="267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9" r:id="rId26"/>
    <p:sldId id="288" r:id="rId27"/>
    <p:sldId id="261" r:id="rId28"/>
    <p:sldId id="260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Proxima Nova" panose="020B0604020202020204" charset="0"/>
      <p:regular r:id="rId40"/>
      <p:bold r:id="rId41"/>
      <p:italic r:id="rId42"/>
      <p:boldItalic r:id="rId43"/>
    </p:embeddedFont>
    <p:embeddedFont>
      <p:font typeface="Quattrocento Sans" panose="020B0604020202020204" charset="0"/>
      <p:regular r:id="rId44"/>
      <p:bold r:id="rId45"/>
      <p:italic r:id="rId46"/>
      <p:boldItalic r:id="rId47"/>
    </p:embeddedFont>
    <p:embeddedFont>
      <p:font typeface="Raleway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CAC49A7-4A1D-4731-8AD4-CA5646DCFF2D}">
          <p14:sldIdLst>
            <p14:sldId id="256"/>
            <p14:sldId id="257"/>
          </p14:sldIdLst>
        </p14:section>
        <p14:section name="Buck Converter" id="{994B93A0-0E65-4083-8ED0-5F076F16B594}">
          <p14:sldIdLst>
            <p14:sldId id="263"/>
          </p14:sldIdLst>
        </p14:section>
        <p14:section name="Open Loop" id="{E15C5E05-0B71-495F-9173-22C75F9F0DFD}">
          <p14:sldIdLst>
            <p14:sldId id="275"/>
            <p14:sldId id="276"/>
            <p14:sldId id="277"/>
            <p14:sldId id="278"/>
            <p14:sldId id="279"/>
            <p14:sldId id="269"/>
            <p14:sldId id="271"/>
            <p14:sldId id="272"/>
            <p14:sldId id="273"/>
            <p14:sldId id="274"/>
          </p14:sldIdLst>
        </p14:section>
        <p14:section name="Close Loop" id="{9F44FD54-18F0-422B-BEEF-39DC8EA7A200}">
          <p14:sldIdLst>
            <p14:sldId id="264"/>
            <p14:sldId id="266"/>
            <p14:sldId id="267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Inverter" id="{1ED82C3B-5ACD-4531-9B31-C5306758C173}">
          <p14:sldIdLst>
            <p14:sldId id="287"/>
            <p14:sldId id="289"/>
            <p14:sldId id="288"/>
          </p14:sldIdLst>
        </p14:section>
        <p14:section name="Github Repository" id="{FB5182D8-0313-480E-B6FF-802515E18199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4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75A534-9871-40A4-97EB-6470C60F20E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88FAD5AC-79B6-462C-A2DA-8007F5C4A651}">
      <dgm:prSet phldrT="[Text]" custT="1"/>
      <dgm:spPr>
        <a:solidFill>
          <a:srgbClr val="074364"/>
        </a:solidFill>
      </dgm:spPr>
      <dgm:t>
        <a:bodyPr/>
        <a:lstStyle/>
        <a:p>
          <a:r>
            <a:rPr lang="en-US" sz="4000" b="1" i="1" dirty="0"/>
            <a:t>Buck Converter</a:t>
          </a:r>
          <a:endParaRPr lang="id-ID" sz="4000" b="1" i="1" dirty="0"/>
        </a:p>
      </dgm:t>
    </dgm:pt>
    <dgm:pt modelId="{91656DA5-03AD-47D7-A5EC-0857F968B982}" type="parTrans" cxnId="{053741A0-3588-4E12-B263-B5254864DD40}">
      <dgm:prSet/>
      <dgm:spPr/>
      <dgm:t>
        <a:bodyPr/>
        <a:lstStyle/>
        <a:p>
          <a:endParaRPr lang="id-ID"/>
        </a:p>
      </dgm:t>
    </dgm:pt>
    <dgm:pt modelId="{8826F0BB-5194-4312-967A-62D8BE9C74D5}" type="sibTrans" cxnId="{053741A0-3588-4E12-B263-B5254864DD40}">
      <dgm:prSet/>
      <dgm:spPr/>
      <dgm:t>
        <a:bodyPr/>
        <a:lstStyle/>
        <a:p>
          <a:endParaRPr lang="id-ID"/>
        </a:p>
      </dgm:t>
    </dgm:pt>
    <dgm:pt modelId="{A9FDC163-FB42-44B1-AE6C-EE29CC72EBCA}">
      <dgm:prSet phldrT="[Text]" custT="1"/>
      <dgm:spPr>
        <a:solidFill>
          <a:srgbClr val="074364"/>
        </a:solidFill>
      </dgm:spPr>
      <dgm:t>
        <a:bodyPr/>
        <a:lstStyle/>
        <a:p>
          <a:r>
            <a:rPr lang="en-US" sz="4000" b="1" i="1" dirty="0"/>
            <a:t>Inverter</a:t>
          </a:r>
          <a:endParaRPr lang="id-ID" sz="4000" b="1" i="1" dirty="0"/>
        </a:p>
      </dgm:t>
    </dgm:pt>
    <dgm:pt modelId="{5E71D36A-943C-4599-B28C-E5D7FAFE94C4}" type="parTrans" cxnId="{C2947C5E-6C01-4AB8-8820-31E49679359D}">
      <dgm:prSet/>
      <dgm:spPr/>
      <dgm:t>
        <a:bodyPr/>
        <a:lstStyle/>
        <a:p>
          <a:endParaRPr lang="id-ID"/>
        </a:p>
      </dgm:t>
    </dgm:pt>
    <dgm:pt modelId="{B42CC6AF-9861-48CE-9073-50F10ABDC9AF}" type="sibTrans" cxnId="{C2947C5E-6C01-4AB8-8820-31E49679359D}">
      <dgm:prSet/>
      <dgm:spPr/>
      <dgm:t>
        <a:bodyPr/>
        <a:lstStyle/>
        <a:p>
          <a:endParaRPr lang="id-ID"/>
        </a:p>
      </dgm:t>
    </dgm:pt>
    <dgm:pt modelId="{F57C9190-E978-4806-827F-B555FC8EFFDF}">
      <dgm:prSet phldrT="[Text]" custT="1"/>
      <dgm:spPr>
        <a:solidFill>
          <a:srgbClr val="074364"/>
        </a:solidFill>
      </dgm:spPr>
      <dgm:t>
        <a:bodyPr/>
        <a:lstStyle/>
        <a:p>
          <a:r>
            <a:rPr lang="en-US" sz="4000" b="1" i="0" dirty="0"/>
            <a:t>GitHub</a:t>
          </a:r>
          <a:r>
            <a:rPr lang="en-US" sz="4000" b="1" i="1" dirty="0"/>
            <a:t> Repository</a:t>
          </a:r>
          <a:endParaRPr lang="id-ID" sz="4000" b="1" i="1" dirty="0"/>
        </a:p>
      </dgm:t>
    </dgm:pt>
    <dgm:pt modelId="{465CAF01-A132-4008-9659-93E41AE1E611}" type="parTrans" cxnId="{CB501DEC-008D-406A-9D9A-DE9E79A377D0}">
      <dgm:prSet/>
      <dgm:spPr/>
      <dgm:t>
        <a:bodyPr/>
        <a:lstStyle/>
        <a:p>
          <a:endParaRPr lang="id-ID"/>
        </a:p>
      </dgm:t>
    </dgm:pt>
    <dgm:pt modelId="{5BF2829C-DDD2-491A-8BF6-4E33EBFF6EFB}" type="sibTrans" cxnId="{CB501DEC-008D-406A-9D9A-DE9E79A377D0}">
      <dgm:prSet/>
      <dgm:spPr/>
      <dgm:t>
        <a:bodyPr/>
        <a:lstStyle/>
        <a:p>
          <a:endParaRPr lang="id-ID"/>
        </a:p>
      </dgm:t>
    </dgm:pt>
    <dgm:pt modelId="{08E9ECC8-E576-4B43-B5BF-E4C1A9BF96C5}" type="pres">
      <dgm:prSet presAssocID="{6F75A534-9871-40A4-97EB-6470C60F20ED}" presName="Name0" presStyleCnt="0">
        <dgm:presLayoutVars>
          <dgm:chMax val="7"/>
          <dgm:chPref val="7"/>
          <dgm:dir/>
        </dgm:presLayoutVars>
      </dgm:prSet>
      <dgm:spPr/>
    </dgm:pt>
    <dgm:pt modelId="{9862CE9F-251C-4A2A-8ABD-1B2BAD423FA2}" type="pres">
      <dgm:prSet presAssocID="{6F75A534-9871-40A4-97EB-6470C60F20ED}" presName="Name1" presStyleCnt="0"/>
      <dgm:spPr/>
    </dgm:pt>
    <dgm:pt modelId="{C0837409-4C9E-467E-A569-26CB72766093}" type="pres">
      <dgm:prSet presAssocID="{6F75A534-9871-40A4-97EB-6470C60F20ED}" presName="cycle" presStyleCnt="0"/>
      <dgm:spPr/>
    </dgm:pt>
    <dgm:pt modelId="{44980FD8-C665-4226-A41F-5919B0404412}" type="pres">
      <dgm:prSet presAssocID="{6F75A534-9871-40A4-97EB-6470C60F20ED}" presName="srcNode" presStyleLbl="node1" presStyleIdx="0" presStyleCnt="3"/>
      <dgm:spPr/>
    </dgm:pt>
    <dgm:pt modelId="{F1831CFA-6A24-41A6-A840-4F567C6A6997}" type="pres">
      <dgm:prSet presAssocID="{6F75A534-9871-40A4-97EB-6470C60F20ED}" presName="conn" presStyleLbl="parChTrans1D2" presStyleIdx="0" presStyleCnt="1"/>
      <dgm:spPr/>
    </dgm:pt>
    <dgm:pt modelId="{8B185730-7F75-40D3-99B1-DA1FCF748AD1}" type="pres">
      <dgm:prSet presAssocID="{6F75A534-9871-40A4-97EB-6470C60F20ED}" presName="extraNode" presStyleLbl="node1" presStyleIdx="0" presStyleCnt="3"/>
      <dgm:spPr/>
    </dgm:pt>
    <dgm:pt modelId="{BE208201-B846-4774-BE34-4FB510380062}" type="pres">
      <dgm:prSet presAssocID="{6F75A534-9871-40A4-97EB-6470C60F20ED}" presName="dstNode" presStyleLbl="node1" presStyleIdx="0" presStyleCnt="3"/>
      <dgm:spPr/>
    </dgm:pt>
    <dgm:pt modelId="{B4F017D3-AF06-467B-AC74-32ABA1499645}" type="pres">
      <dgm:prSet presAssocID="{88FAD5AC-79B6-462C-A2DA-8007F5C4A651}" presName="text_1" presStyleLbl="node1" presStyleIdx="0" presStyleCnt="3">
        <dgm:presLayoutVars>
          <dgm:bulletEnabled val="1"/>
        </dgm:presLayoutVars>
      </dgm:prSet>
      <dgm:spPr/>
    </dgm:pt>
    <dgm:pt modelId="{FBA6E185-6CC1-47DD-84C4-7B8AFB2F8963}" type="pres">
      <dgm:prSet presAssocID="{88FAD5AC-79B6-462C-A2DA-8007F5C4A651}" presName="accent_1" presStyleCnt="0"/>
      <dgm:spPr/>
    </dgm:pt>
    <dgm:pt modelId="{224A2D4A-7C17-4D15-9EF2-8FD6247F3033}" type="pres">
      <dgm:prSet presAssocID="{88FAD5AC-79B6-462C-A2DA-8007F5C4A651}" presName="accentRepeatNode" presStyleLbl="solidFgAcc1" presStyleIdx="0" presStyleCnt="3"/>
      <dgm:spPr/>
    </dgm:pt>
    <dgm:pt modelId="{C5E28081-F317-4022-AAFD-22610280B08C}" type="pres">
      <dgm:prSet presAssocID="{A9FDC163-FB42-44B1-AE6C-EE29CC72EBCA}" presName="text_2" presStyleLbl="node1" presStyleIdx="1" presStyleCnt="3">
        <dgm:presLayoutVars>
          <dgm:bulletEnabled val="1"/>
        </dgm:presLayoutVars>
      </dgm:prSet>
      <dgm:spPr/>
    </dgm:pt>
    <dgm:pt modelId="{EA4710A9-0AA8-4C19-AFC0-21D847413415}" type="pres">
      <dgm:prSet presAssocID="{A9FDC163-FB42-44B1-AE6C-EE29CC72EBCA}" presName="accent_2" presStyleCnt="0"/>
      <dgm:spPr/>
    </dgm:pt>
    <dgm:pt modelId="{C6BE2D9A-3476-4E50-85EF-C3AC2108D82C}" type="pres">
      <dgm:prSet presAssocID="{A9FDC163-FB42-44B1-AE6C-EE29CC72EBCA}" presName="accentRepeatNode" presStyleLbl="solidFgAcc1" presStyleIdx="1" presStyleCnt="3"/>
      <dgm:spPr/>
    </dgm:pt>
    <dgm:pt modelId="{7FFE56FB-5D22-482F-9C43-D9EC088925FA}" type="pres">
      <dgm:prSet presAssocID="{F57C9190-E978-4806-827F-B555FC8EFFDF}" presName="text_3" presStyleLbl="node1" presStyleIdx="2" presStyleCnt="3">
        <dgm:presLayoutVars>
          <dgm:bulletEnabled val="1"/>
        </dgm:presLayoutVars>
      </dgm:prSet>
      <dgm:spPr/>
    </dgm:pt>
    <dgm:pt modelId="{620EB671-0E41-498D-940A-345C339EC45F}" type="pres">
      <dgm:prSet presAssocID="{F57C9190-E978-4806-827F-B555FC8EFFDF}" presName="accent_3" presStyleCnt="0"/>
      <dgm:spPr/>
    </dgm:pt>
    <dgm:pt modelId="{2A955DC8-28DB-413D-8D2F-A0414EE7649F}" type="pres">
      <dgm:prSet presAssocID="{F57C9190-E978-4806-827F-B555FC8EFFDF}" presName="accentRepeatNode" presStyleLbl="solidFgAcc1" presStyleIdx="2" presStyleCnt="3"/>
      <dgm:spPr/>
    </dgm:pt>
  </dgm:ptLst>
  <dgm:cxnLst>
    <dgm:cxn modelId="{E2936F19-B585-4C94-BCC2-EEB50AFF3939}" type="presOf" srcId="{6F75A534-9871-40A4-97EB-6470C60F20ED}" destId="{08E9ECC8-E576-4B43-B5BF-E4C1A9BF96C5}" srcOrd="0" destOrd="0" presId="urn:microsoft.com/office/officeart/2008/layout/VerticalCurvedList"/>
    <dgm:cxn modelId="{FF8EA73C-3FD2-41FD-A2DD-11AAE1AF156E}" type="presOf" srcId="{8826F0BB-5194-4312-967A-62D8BE9C74D5}" destId="{F1831CFA-6A24-41A6-A840-4F567C6A6997}" srcOrd="0" destOrd="0" presId="urn:microsoft.com/office/officeart/2008/layout/VerticalCurvedList"/>
    <dgm:cxn modelId="{C2947C5E-6C01-4AB8-8820-31E49679359D}" srcId="{6F75A534-9871-40A4-97EB-6470C60F20ED}" destId="{A9FDC163-FB42-44B1-AE6C-EE29CC72EBCA}" srcOrd="1" destOrd="0" parTransId="{5E71D36A-943C-4599-B28C-E5D7FAFE94C4}" sibTransId="{B42CC6AF-9861-48CE-9073-50F10ABDC9AF}"/>
    <dgm:cxn modelId="{63E53C4A-4AA3-4C76-8397-B72E1F14634D}" type="presOf" srcId="{A9FDC163-FB42-44B1-AE6C-EE29CC72EBCA}" destId="{C5E28081-F317-4022-AAFD-22610280B08C}" srcOrd="0" destOrd="0" presId="urn:microsoft.com/office/officeart/2008/layout/VerticalCurvedList"/>
    <dgm:cxn modelId="{9AAC959A-AFF1-4861-A48C-2A7F3D4F4533}" type="presOf" srcId="{F57C9190-E978-4806-827F-B555FC8EFFDF}" destId="{7FFE56FB-5D22-482F-9C43-D9EC088925FA}" srcOrd="0" destOrd="0" presId="urn:microsoft.com/office/officeart/2008/layout/VerticalCurvedList"/>
    <dgm:cxn modelId="{053741A0-3588-4E12-B263-B5254864DD40}" srcId="{6F75A534-9871-40A4-97EB-6470C60F20ED}" destId="{88FAD5AC-79B6-462C-A2DA-8007F5C4A651}" srcOrd="0" destOrd="0" parTransId="{91656DA5-03AD-47D7-A5EC-0857F968B982}" sibTransId="{8826F0BB-5194-4312-967A-62D8BE9C74D5}"/>
    <dgm:cxn modelId="{488DD9E6-6F19-458C-8ACC-D41753E9B5D1}" type="presOf" srcId="{88FAD5AC-79B6-462C-A2DA-8007F5C4A651}" destId="{B4F017D3-AF06-467B-AC74-32ABA1499645}" srcOrd="0" destOrd="0" presId="urn:microsoft.com/office/officeart/2008/layout/VerticalCurvedList"/>
    <dgm:cxn modelId="{CB501DEC-008D-406A-9D9A-DE9E79A377D0}" srcId="{6F75A534-9871-40A4-97EB-6470C60F20ED}" destId="{F57C9190-E978-4806-827F-B555FC8EFFDF}" srcOrd="2" destOrd="0" parTransId="{465CAF01-A132-4008-9659-93E41AE1E611}" sibTransId="{5BF2829C-DDD2-491A-8BF6-4E33EBFF6EFB}"/>
    <dgm:cxn modelId="{0ED283DC-EEF5-4840-8438-51F4D37F8377}" type="presParOf" srcId="{08E9ECC8-E576-4B43-B5BF-E4C1A9BF96C5}" destId="{9862CE9F-251C-4A2A-8ABD-1B2BAD423FA2}" srcOrd="0" destOrd="0" presId="urn:microsoft.com/office/officeart/2008/layout/VerticalCurvedList"/>
    <dgm:cxn modelId="{7E5F8A0B-99F4-4C9A-A46A-6D3EC6B78CC3}" type="presParOf" srcId="{9862CE9F-251C-4A2A-8ABD-1B2BAD423FA2}" destId="{C0837409-4C9E-467E-A569-26CB72766093}" srcOrd="0" destOrd="0" presId="urn:microsoft.com/office/officeart/2008/layout/VerticalCurvedList"/>
    <dgm:cxn modelId="{CCA74558-AB2A-4112-99E4-601B2A3B6A75}" type="presParOf" srcId="{C0837409-4C9E-467E-A569-26CB72766093}" destId="{44980FD8-C665-4226-A41F-5919B0404412}" srcOrd="0" destOrd="0" presId="urn:microsoft.com/office/officeart/2008/layout/VerticalCurvedList"/>
    <dgm:cxn modelId="{75BDCE98-4D79-4CEE-8FB3-50F716AAE88F}" type="presParOf" srcId="{C0837409-4C9E-467E-A569-26CB72766093}" destId="{F1831CFA-6A24-41A6-A840-4F567C6A6997}" srcOrd="1" destOrd="0" presId="urn:microsoft.com/office/officeart/2008/layout/VerticalCurvedList"/>
    <dgm:cxn modelId="{BA247454-3479-4116-8E8A-979C0BD869ED}" type="presParOf" srcId="{C0837409-4C9E-467E-A569-26CB72766093}" destId="{8B185730-7F75-40D3-99B1-DA1FCF748AD1}" srcOrd="2" destOrd="0" presId="urn:microsoft.com/office/officeart/2008/layout/VerticalCurvedList"/>
    <dgm:cxn modelId="{540534EF-ACA0-41C6-B994-9F6ADA858E01}" type="presParOf" srcId="{C0837409-4C9E-467E-A569-26CB72766093}" destId="{BE208201-B846-4774-BE34-4FB510380062}" srcOrd="3" destOrd="0" presId="urn:microsoft.com/office/officeart/2008/layout/VerticalCurvedList"/>
    <dgm:cxn modelId="{3D33E902-C86B-445F-B6E9-8228C62DF8B6}" type="presParOf" srcId="{9862CE9F-251C-4A2A-8ABD-1B2BAD423FA2}" destId="{B4F017D3-AF06-467B-AC74-32ABA1499645}" srcOrd="1" destOrd="0" presId="urn:microsoft.com/office/officeart/2008/layout/VerticalCurvedList"/>
    <dgm:cxn modelId="{A8086B07-942A-430C-A44F-BF2A88B7AB87}" type="presParOf" srcId="{9862CE9F-251C-4A2A-8ABD-1B2BAD423FA2}" destId="{FBA6E185-6CC1-47DD-84C4-7B8AFB2F8963}" srcOrd="2" destOrd="0" presId="urn:microsoft.com/office/officeart/2008/layout/VerticalCurvedList"/>
    <dgm:cxn modelId="{292708DE-33DB-45C7-B87A-189EB57C23A4}" type="presParOf" srcId="{FBA6E185-6CC1-47DD-84C4-7B8AFB2F8963}" destId="{224A2D4A-7C17-4D15-9EF2-8FD6247F3033}" srcOrd="0" destOrd="0" presId="urn:microsoft.com/office/officeart/2008/layout/VerticalCurvedList"/>
    <dgm:cxn modelId="{BCD9C205-E728-49BE-80DA-D56906ACB18F}" type="presParOf" srcId="{9862CE9F-251C-4A2A-8ABD-1B2BAD423FA2}" destId="{C5E28081-F317-4022-AAFD-22610280B08C}" srcOrd="3" destOrd="0" presId="urn:microsoft.com/office/officeart/2008/layout/VerticalCurvedList"/>
    <dgm:cxn modelId="{D261A733-6875-427F-8245-4FF083DC63E7}" type="presParOf" srcId="{9862CE9F-251C-4A2A-8ABD-1B2BAD423FA2}" destId="{EA4710A9-0AA8-4C19-AFC0-21D847413415}" srcOrd="4" destOrd="0" presId="urn:microsoft.com/office/officeart/2008/layout/VerticalCurvedList"/>
    <dgm:cxn modelId="{FEACF03B-4BE7-4D35-8BCF-17BD6D9A82C8}" type="presParOf" srcId="{EA4710A9-0AA8-4C19-AFC0-21D847413415}" destId="{C6BE2D9A-3476-4E50-85EF-C3AC2108D82C}" srcOrd="0" destOrd="0" presId="urn:microsoft.com/office/officeart/2008/layout/VerticalCurvedList"/>
    <dgm:cxn modelId="{AB79EBAF-A16D-4A5E-924D-87CEC9BDE205}" type="presParOf" srcId="{9862CE9F-251C-4A2A-8ABD-1B2BAD423FA2}" destId="{7FFE56FB-5D22-482F-9C43-D9EC088925FA}" srcOrd="5" destOrd="0" presId="urn:microsoft.com/office/officeart/2008/layout/VerticalCurvedList"/>
    <dgm:cxn modelId="{28726BBD-A6FB-4055-B2A8-DE57541061D8}" type="presParOf" srcId="{9862CE9F-251C-4A2A-8ABD-1B2BAD423FA2}" destId="{620EB671-0E41-498D-940A-345C339EC45F}" srcOrd="6" destOrd="0" presId="urn:microsoft.com/office/officeart/2008/layout/VerticalCurvedList"/>
    <dgm:cxn modelId="{0606C9DE-04FB-477A-9283-9E6CE35B4DB8}" type="presParOf" srcId="{620EB671-0E41-498D-940A-345C339EC45F}" destId="{2A955DC8-28DB-413D-8D2F-A0414EE7649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31CFA-6A24-41A6-A840-4F567C6A6997}">
      <dsp:nvSpPr>
        <dsp:cNvPr id="0" name=""/>
        <dsp:cNvSpPr/>
      </dsp:nvSpPr>
      <dsp:spPr>
        <a:xfrm>
          <a:off x="-3917346" y="-601487"/>
          <a:ext cx="4668601" cy="4668601"/>
        </a:xfrm>
        <a:prstGeom prst="blockArc">
          <a:avLst>
            <a:gd name="adj1" fmla="val 18900000"/>
            <a:gd name="adj2" fmla="val 2700000"/>
            <a:gd name="adj3" fmla="val 463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F017D3-AF06-467B-AC74-32ABA1499645}">
      <dsp:nvSpPr>
        <dsp:cNvPr id="0" name=""/>
        <dsp:cNvSpPr/>
      </dsp:nvSpPr>
      <dsp:spPr>
        <a:xfrm>
          <a:off x="483118" y="346562"/>
          <a:ext cx="5492745" cy="693125"/>
        </a:xfrm>
        <a:prstGeom prst="rect">
          <a:avLst/>
        </a:prstGeom>
        <a:solidFill>
          <a:srgbClr val="07436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0168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i="1" kern="1200" dirty="0"/>
            <a:t>Buck Converter</a:t>
          </a:r>
          <a:endParaRPr lang="id-ID" sz="4000" b="1" i="1" kern="1200" dirty="0"/>
        </a:p>
      </dsp:txBody>
      <dsp:txXfrm>
        <a:off x="483118" y="346562"/>
        <a:ext cx="5492745" cy="693125"/>
      </dsp:txXfrm>
    </dsp:sp>
    <dsp:sp modelId="{224A2D4A-7C17-4D15-9EF2-8FD6247F3033}">
      <dsp:nvSpPr>
        <dsp:cNvPr id="0" name=""/>
        <dsp:cNvSpPr/>
      </dsp:nvSpPr>
      <dsp:spPr>
        <a:xfrm>
          <a:off x="49915" y="259921"/>
          <a:ext cx="866406" cy="8664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E28081-F317-4022-AAFD-22610280B08C}">
      <dsp:nvSpPr>
        <dsp:cNvPr id="0" name=""/>
        <dsp:cNvSpPr/>
      </dsp:nvSpPr>
      <dsp:spPr>
        <a:xfrm>
          <a:off x="735069" y="1386250"/>
          <a:ext cx="5240794" cy="693125"/>
        </a:xfrm>
        <a:prstGeom prst="rect">
          <a:avLst/>
        </a:prstGeom>
        <a:solidFill>
          <a:srgbClr val="07436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0168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i="1" kern="1200" dirty="0"/>
            <a:t>Inverter</a:t>
          </a:r>
          <a:endParaRPr lang="id-ID" sz="4000" b="1" i="1" kern="1200" dirty="0"/>
        </a:p>
      </dsp:txBody>
      <dsp:txXfrm>
        <a:off x="735069" y="1386250"/>
        <a:ext cx="5240794" cy="693125"/>
      </dsp:txXfrm>
    </dsp:sp>
    <dsp:sp modelId="{C6BE2D9A-3476-4E50-85EF-C3AC2108D82C}">
      <dsp:nvSpPr>
        <dsp:cNvPr id="0" name=""/>
        <dsp:cNvSpPr/>
      </dsp:nvSpPr>
      <dsp:spPr>
        <a:xfrm>
          <a:off x="301866" y="1299609"/>
          <a:ext cx="866406" cy="8664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E56FB-5D22-482F-9C43-D9EC088925FA}">
      <dsp:nvSpPr>
        <dsp:cNvPr id="0" name=""/>
        <dsp:cNvSpPr/>
      </dsp:nvSpPr>
      <dsp:spPr>
        <a:xfrm>
          <a:off x="483118" y="2425938"/>
          <a:ext cx="5492745" cy="693125"/>
        </a:xfrm>
        <a:prstGeom prst="rect">
          <a:avLst/>
        </a:prstGeom>
        <a:solidFill>
          <a:srgbClr val="07436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0168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i="0" kern="1200" dirty="0"/>
            <a:t>GitHub</a:t>
          </a:r>
          <a:r>
            <a:rPr lang="en-US" sz="4000" b="1" i="1" kern="1200" dirty="0"/>
            <a:t> Repository</a:t>
          </a:r>
          <a:endParaRPr lang="id-ID" sz="4000" b="1" i="1" kern="1200" dirty="0"/>
        </a:p>
      </dsp:txBody>
      <dsp:txXfrm>
        <a:off x="483118" y="2425938"/>
        <a:ext cx="5492745" cy="693125"/>
      </dsp:txXfrm>
    </dsp:sp>
    <dsp:sp modelId="{2A955DC8-28DB-413D-8D2F-A0414EE7649F}">
      <dsp:nvSpPr>
        <dsp:cNvPr id="0" name=""/>
        <dsp:cNvSpPr/>
      </dsp:nvSpPr>
      <dsp:spPr>
        <a:xfrm>
          <a:off x="49915" y="2339297"/>
          <a:ext cx="866406" cy="8664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a2ba778fff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a2ba778fff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940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018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375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526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574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672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94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570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664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208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453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376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468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211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5633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0082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57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a2b5bea94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a2b5bea94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275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5b5f8b43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5b5f8b43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510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060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188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16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294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720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585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18420" b="30833"/>
          <a:stretch/>
        </p:blipFill>
        <p:spPr>
          <a:xfrm>
            <a:off x="0" y="487825"/>
            <a:ext cx="9144000" cy="432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353950" y="759525"/>
            <a:ext cx="64305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2400"/>
              <a:buNone/>
              <a:defRPr sz="2400">
                <a:solidFill>
                  <a:srgbClr val="07436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069325" y="3029850"/>
            <a:ext cx="47076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2"/>
          <p:cNvSpPr/>
          <p:nvPr/>
        </p:nvSpPr>
        <p:spPr>
          <a:xfrm flipH="1">
            <a:off x="479550" y="0"/>
            <a:ext cx="1874400" cy="2945400"/>
          </a:xfrm>
          <a:prstGeom prst="rect">
            <a:avLst/>
          </a:prstGeom>
          <a:solidFill>
            <a:srgbClr val="F4F5FB"/>
          </a:solidFill>
          <a:ln>
            <a:noFill/>
          </a:ln>
          <a:effectLst>
            <a:outerShdw blurRad="57150" dist="19050" dir="540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479550" y="2935650"/>
            <a:ext cx="1874400" cy="942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2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50" y="535500"/>
            <a:ext cx="1874399" cy="187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/>
          <p:nvPr/>
        </p:nvSpPr>
        <p:spPr>
          <a:xfrm>
            <a:off x="0" y="4814100"/>
            <a:ext cx="2339400" cy="3429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 txBox="1"/>
          <p:nvPr/>
        </p:nvSpPr>
        <p:spPr>
          <a:xfrm>
            <a:off x="479550" y="4807350"/>
            <a:ext cx="1380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www.ugm.ac.id</a:t>
            </a:r>
            <a:endParaRPr sz="1200" b="1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3207450" y="4807350"/>
            <a:ext cx="345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436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Locally Rooted, Globally Respected</a:t>
            </a:r>
            <a:endParaRPr sz="1200">
              <a:solidFill>
                <a:srgbClr val="07436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2"/>
          </p:nvPr>
        </p:nvSpPr>
        <p:spPr>
          <a:xfrm>
            <a:off x="4835300" y="2310150"/>
            <a:ext cx="39417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ubTitle" idx="3"/>
          </p:nvPr>
        </p:nvSpPr>
        <p:spPr>
          <a:xfrm>
            <a:off x="5250225" y="398025"/>
            <a:ext cx="3534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">
  <p:cSld name="CUSTOM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13539"/>
          <a:stretch/>
        </p:blipFill>
        <p:spPr>
          <a:xfrm>
            <a:off x="0" y="0"/>
            <a:ext cx="9144000" cy="48076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1352400" y="2018550"/>
            <a:ext cx="6439200" cy="110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 1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r="53303" b="13539"/>
          <a:stretch/>
        </p:blipFill>
        <p:spPr>
          <a:xfrm>
            <a:off x="0" y="0"/>
            <a:ext cx="4269951" cy="4820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3253475" y="1900375"/>
            <a:ext cx="124200" cy="29160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-54925" y="1900375"/>
            <a:ext cx="3432600" cy="1106400"/>
          </a:xfrm>
          <a:prstGeom prst="rect">
            <a:avLst/>
          </a:prstGeom>
          <a:solidFill>
            <a:srgbClr val="F4F5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7436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4956425" y="876075"/>
            <a:ext cx="4187700" cy="29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>
                <a:solidFill>
                  <a:srgbClr val="000000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>
                <a:solidFill>
                  <a:srgbClr val="000000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36" name="Google Shape;3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50" y="213750"/>
            <a:ext cx="1550826" cy="155082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0" y="0"/>
            <a:ext cx="124200" cy="30069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803975" y="234150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" name="Google Shape;52;p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5" name="Google Shape;5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34800" y="0"/>
            <a:ext cx="1874399" cy="187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Title">
  <p:cSld name="BLANK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8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" name="Google Shape;65;p8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8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8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0" y="356975"/>
            <a:ext cx="645300" cy="26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508000" y="353450"/>
            <a:ext cx="137400" cy="2610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Content">
  <p:cSld name="BLANK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" name="Google Shape;74;p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1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0" y="356975"/>
            <a:ext cx="645300" cy="26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508000" y="353450"/>
            <a:ext cx="137400" cy="2610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ntent">
  <p:cSld name="BLANK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" name="Google Shape;84;p10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0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0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729450" y="934450"/>
            <a:ext cx="35535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/>
          <p:nvPr/>
        </p:nvSpPr>
        <p:spPr>
          <a:xfrm>
            <a:off x="0" y="356975"/>
            <a:ext cx="645300" cy="26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"/>
          <p:cNvSpPr/>
          <p:nvPr/>
        </p:nvSpPr>
        <p:spPr>
          <a:xfrm>
            <a:off x="508000" y="353450"/>
            <a:ext cx="137400" cy="2610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body" idx="2"/>
          </p:nvPr>
        </p:nvSpPr>
        <p:spPr>
          <a:xfrm>
            <a:off x="4814525" y="934450"/>
            <a:ext cx="35535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Quattrocento Sans"/>
              <a:buChar char="○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Quattrocento Sans"/>
              <a:buChar char="■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Quattrocento Sans"/>
              <a:buChar char="●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Quattrocento Sans"/>
              <a:buChar char="○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Quattrocento Sans"/>
              <a:buChar char="■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Quattrocento Sans"/>
              <a:buChar char="●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Quattrocento Sans"/>
              <a:buChar char="○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Quattrocento Sans"/>
              <a:buChar char="■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4814097"/>
            <a:ext cx="9144000" cy="329400"/>
          </a:xfrm>
          <a:prstGeom prst="rect">
            <a:avLst/>
          </a:prstGeom>
          <a:solidFill>
            <a:srgbClr val="F4F5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0" y="4814100"/>
            <a:ext cx="2339400" cy="3294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" name="Google Shape;11;p1"/>
          <p:cNvSpPr txBox="1"/>
          <p:nvPr/>
        </p:nvSpPr>
        <p:spPr>
          <a:xfrm>
            <a:off x="479550" y="4807350"/>
            <a:ext cx="1380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www.ugm.ac.id</a:t>
            </a:r>
            <a:endParaRPr sz="1200" b="1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3207450" y="4807350"/>
            <a:ext cx="345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436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Locally Rooted, Globally Respected</a:t>
            </a:r>
            <a:endParaRPr sz="1200">
              <a:solidFill>
                <a:srgbClr val="07436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60464" y="4749850"/>
            <a:ext cx="1983535" cy="4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12">
            <a:alphaModFix amt="88000"/>
          </a:blip>
          <a:srcRect r="49315"/>
          <a:stretch/>
        </p:blipFill>
        <p:spPr>
          <a:xfrm>
            <a:off x="7193251" y="353600"/>
            <a:ext cx="1950750" cy="39910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aelIvanS/UASElday-Buck-and-Inverter/tree/mai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/>
          <p:nvPr/>
        </p:nvSpPr>
        <p:spPr>
          <a:xfrm flipH="1">
            <a:off x="479550" y="0"/>
            <a:ext cx="1874400" cy="2945400"/>
          </a:xfrm>
          <a:prstGeom prst="rect">
            <a:avLst/>
          </a:prstGeom>
          <a:solidFill>
            <a:srgbClr val="F4F5FB"/>
          </a:solidFill>
          <a:ln>
            <a:noFill/>
          </a:ln>
          <a:effectLst>
            <a:outerShdw blurRad="57150" dist="19050" dir="540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2"/>
          <p:cNvSpPr/>
          <p:nvPr/>
        </p:nvSpPr>
        <p:spPr>
          <a:xfrm flipH="1">
            <a:off x="479550" y="2935650"/>
            <a:ext cx="1874400" cy="942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Google Shape;10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50" y="535500"/>
            <a:ext cx="1874399" cy="187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/>
          <p:nvPr/>
        </p:nvSpPr>
        <p:spPr>
          <a:xfrm>
            <a:off x="2339275" y="4814100"/>
            <a:ext cx="6804600" cy="329400"/>
          </a:xfrm>
          <a:prstGeom prst="rect">
            <a:avLst/>
          </a:prstGeom>
          <a:solidFill>
            <a:srgbClr val="F4F5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2"/>
          <p:cNvSpPr/>
          <p:nvPr/>
        </p:nvSpPr>
        <p:spPr>
          <a:xfrm>
            <a:off x="0" y="4814100"/>
            <a:ext cx="2339400" cy="3429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3207" y="4731013"/>
            <a:ext cx="2156631" cy="48025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2"/>
          <p:cNvSpPr txBox="1"/>
          <p:nvPr/>
        </p:nvSpPr>
        <p:spPr>
          <a:xfrm>
            <a:off x="479550" y="4807350"/>
            <a:ext cx="1380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www.ugm.ac.id</a:t>
            </a:r>
            <a:endParaRPr sz="1200" b="1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7" name="Google Shape;107;p12"/>
          <p:cNvSpPr txBox="1"/>
          <p:nvPr/>
        </p:nvSpPr>
        <p:spPr>
          <a:xfrm>
            <a:off x="3207450" y="4807350"/>
            <a:ext cx="345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436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Locally Rooted, Globally Respected</a:t>
            </a:r>
            <a:endParaRPr sz="1200">
              <a:solidFill>
                <a:srgbClr val="07436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12"/>
          <p:cNvSpPr txBox="1">
            <a:spLocks noGrp="1"/>
          </p:cNvSpPr>
          <p:nvPr>
            <p:ph type="ctrTitle"/>
          </p:nvPr>
        </p:nvSpPr>
        <p:spPr>
          <a:xfrm>
            <a:off x="2353950" y="1701400"/>
            <a:ext cx="6430500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/>
              <a:t>Ujian</a:t>
            </a:r>
            <a:r>
              <a:rPr lang="en-US" sz="3000" dirty="0"/>
              <a:t> Akhir Semester</a:t>
            </a:r>
            <a:br>
              <a:rPr lang="en-US" sz="3000" dirty="0"/>
            </a:br>
            <a:r>
              <a:rPr lang="en-US" sz="3000" i="1" dirty="0"/>
              <a:t>Buck Converter and Inverter</a:t>
            </a:r>
            <a:endParaRPr sz="3000" i="1" dirty="0"/>
          </a:p>
        </p:txBody>
      </p:sp>
      <p:sp>
        <p:nvSpPr>
          <p:cNvPr id="109" name="Google Shape;109;p12"/>
          <p:cNvSpPr txBox="1">
            <a:spLocks noGrp="1"/>
          </p:cNvSpPr>
          <p:nvPr>
            <p:ph type="subTitle" idx="1"/>
          </p:nvPr>
        </p:nvSpPr>
        <p:spPr>
          <a:xfrm>
            <a:off x="4069325" y="3029850"/>
            <a:ext cx="47076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Michael Ivan 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21/478059/TK/52673</a:t>
            </a:r>
            <a:endParaRPr dirty="0"/>
          </a:p>
        </p:txBody>
      </p:sp>
      <p:sp>
        <p:nvSpPr>
          <p:cNvPr id="111" name="Google Shape;111;p12"/>
          <p:cNvSpPr txBox="1">
            <a:spLocks noGrp="1"/>
          </p:cNvSpPr>
          <p:nvPr>
            <p:ph type="subTitle" idx="3"/>
          </p:nvPr>
        </p:nvSpPr>
        <p:spPr>
          <a:xfrm>
            <a:off x="5250225" y="398025"/>
            <a:ext cx="3534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Elektronika</a:t>
            </a:r>
            <a:r>
              <a:rPr lang="en-US" dirty="0"/>
              <a:t> </a:t>
            </a:r>
            <a:r>
              <a:rPr lang="en-US" dirty="0" err="1"/>
              <a:t>Daya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Buck Converter </a:t>
            </a:r>
            <a:br>
              <a:rPr lang="en-US" i="1" dirty="0"/>
            </a:br>
            <a:r>
              <a:rPr lang="en-US" sz="2000" i="1" dirty="0"/>
              <a:t>Open Loop</a:t>
            </a:r>
            <a:endParaRPr i="1" dirty="0"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- Output Time</a:t>
            </a:r>
            <a:endParaRPr lang="id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4300" indent="0">
              <a:buNone/>
            </a:pPr>
            <a:endParaRPr lang="id-ID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71F73902-A1EA-4DB8-9035-464E4E4F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346985"/>
            <a:ext cx="7200000" cy="319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1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Buck Converter </a:t>
            </a:r>
            <a:br>
              <a:rPr lang="en-US" i="1" dirty="0"/>
            </a:br>
            <a:r>
              <a:rPr lang="en-US" sz="2000" i="1" dirty="0"/>
              <a:t>Open Loop</a:t>
            </a:r>
            <a:endParaRPr i="1" dirty="0"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- Output Inductor Current</a:t>
            </a:r>
            <a:endParaRPr lang="id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4300" indent="0">
              <a:buNone/>
            </a:pPr>
            <a:endParaRPr lang="id-ID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73902-A1EA-4DB8-9035-464E4E4F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2000" y="1354493"/>
            <a:ext cx="7200000" cy="31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2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Buck Converter </a:t>
            </a:r>
            <a:br>
              <a:rPr lang="en-US" i="1" dirty="0"/>
            </a:br>
            <a:r>
              <a:rPr lang="en-US" sz="2000" i="1" dirty="0"/>
              <a:t>Open Loop</a:t>
            </a:r>
            <a:endParaRPr i="1" dirty="0"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- Output Control</a:t>
            </a:r>
            <a:endParaRPr lang="id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4300" indent="0">
              <a:buNone/>
            </a:pPr>
            <a:endParaRPr lang="id-ID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73902-A1EA-4DB8-9035-464E4E4F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4692" y="1354493"/>
            <a:ext cx="7174616" cy="31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47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Buck Converter </a:t>
            </a:r>
            <a:br>
              <a:rPr lang="en-US" i="1" dirty="0"/>
            </a:br>
            <a:r>
              <a:rPr lang="en-US" sz="2000" i="1" dirty="0"/>
              <a:t>Open Loop</a:t>
            </a:r>
            <a:endParaRPr i="1" dirty="0"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- Output FFT</a:t>
            </a:r>
            <a:endParaRPr lang="id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4300" indent="0">
              <a:buNone/>
            </a:pPr>
            <a:endParaRPr lang="id-ID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73902-A1EA-4DB8-9035-464E4E4F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8903" y="1354493"/>
            <a:ext cx="7166194" cy="31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19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Buck Converter </a:t>
            </a:r>
            <a:br>
              <a:rPr lang="en-US" i="1" dirty="0"/>
            </a:br>
            <a:r>
              <a:rPr lang="en-US" sz="2000" i="1" dirty="0"/>
              <a:t>Close Loop</a:t>
            </a:r>
            <a:endParaRPr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Google Shape;117;p1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934450"/>
                <a:ext cx="7329300" cy="2938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1600" dirty="0"/>
                  <a:t>- </a:t>
                </a:r>
                <a:r>
                  <a:rPr lang="en-US" sz="1600" i="1" dirty="0"/>
                  <a:t>Error Amplifier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1600" i="1" smtClean="0"/>
                          </m:ctrlPr>
                        </m:sSubPr>
                        <m:e>
                          <m:r>
                            <a:rPr lang="en-US" sz="1600" i="1"/>
                            <m:t>𝐶</m:t>
                          </m:r>
                        </m:e>
                        <m:sub>
                          <m:r>
                            <a:rPr lang="en-US" sz="1600" i="1"/>
                            <m:t>𝑍</m:t>
                          </m:r>
                          <m:r>
                            <a:rPr lang="en-US" sz="1600" i="1"/>
                            <m:t>−</m:t>
                          </m:r>
                          <m:r>
                            <a:rPr lang="en-US" sz="1600" i="1"/>
                            <m:t>𝐼𝑁</m:t>
                          </m:r>
                        </m:sub>
                      </m:sSub>
                      <m:r>
                        <a:rPr lang="en-US" sz="1600" i="1"/>
                        <m:t>=</m:t>
                      </m:r>
                      <m:f>
                        <m:fPr>
                          <m:ctrlPr>
                            <a:rPr lang="id-ID" sz="1600" i="1"/>
                          </m:ctrlPr>
                        </m:fPr>
                        <m:num>
                          <m:r>
                            <a:rPr lang="en-US" sz="1600" i="1"/>
                            <m:t>1</m:t>
                          </m:r>
                        </m:num>
                        <m:den>
                          <m:r>
                            <a:rPr lang="en-US" sz="1600" i="1"/>
                            <m:t>2</m:t>
                          </m:r>
                          <m:r>
                            <a:rPr lang="en-US" sz="1600" i="1"/>
                            <m:t>𝜋</m:t>
                          </m:r>
                          <m:r>
                            <a:rPr lang="en-US" sz="1600" i="1"/>
                            <m:t>.0,9.</m:t>
                          </m:r>
                          <m:sSub>
                            <m:sSubPr>
                              <m:ctrlPr>
                                <a:rPr lang="id-ID" sz="1600" i="1"/>
                              </m:ctrlPr>
                            </m:sSubPr>
                            <m:e>
                              <m:r>
                                <a:rPr lang="en-US" sz="1600" i="1"/>
                                <m:t>𝑓</m:t>
                              </m:r>
                            </m:e>
                            <m:sub>
                              <m:r>
                                <a:rPr lang="en-US" sz="1600" i="1"/>
                                <m:t>𝐿𝐶</m:t>
                              </m:r>
                            </m:sub>
                          </m:sSub>
                          <m:r>
                            <a:rPr lang="en-US" sz="1600" i="1"/>
                            <m:t>.</m:t>
                          </m:r>
                          <m:sSub>
                            <m:sSubPr>
                              <m:ctrlPr>
                                <a:rPr lang="id-ID" sz="1600" i="1"/>
                              </m:ctrlPr>
                            </m:sSubPr>
                            <m:e>
                              <m:r>
                                <a:rPr lang="en-US" sz="1600" i="1"/>
                                <m:t>𝑅</m:t>
                              </m:r>
                            </m:e>
                            <m:sub>
                              <m:r>
                                <a:rPr lang="en-US" sz="1600" i="1"/>
                                <m:t>𝐷𝐼𝑉</m:t>
                              </m:r>
                              <m:r>
                                <a:rPr lang="en-US" sz="1600" i="1"/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600" i="1"/>
                        <m:t>≈10 </m:t>
                      </m:r>
                      <m:r>
                        <a:rPr lang="en-US" sz="1600" i="1"/>
                        <m:t>𝑛𝐹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id-ID" sz="1600" i="1"/>
                          </m:ctrlPr>
                        </m:sSubPr>
                        <m:e>
                          <m:r>
                            <a:rPr lang="en-US" sz="1600" i="1"/>
                            <m:t>𝑅</m:t>
                          </m:r>
                        </m:e>
                        <m:sub>
                          <m:r>
                            <a:rPr lang="en-US" sz="1600" i="1"/>
                            <m:t>𝑍</m:t>
                          </m:r>
                          <m:r>
                            <a:rPr lang="en-US" sz="1600" i="1"/>
                            <m:t>−</m:t>
                          </m:r>
                          <m:r>
                            <a:rPr lang="en-US" sz="1600" i="1"/>
                            <m:t>𝐼𝑁</m:t>
                          </m:r>
                        </m:sub>
                      </m:sSub>
                      <m:r>
                        <a:rPr lang="en-US" sz="1600" i="1"/>
                        <m:t>=</m:t>
                      </m:r>
                      <m:f>
                        <m:fPr>
                          <m:ctrlPr>
                            <a:rPr lang="id-ID" sz="1600" i="1"/>
                          </m:ctrlPr>
                        </m:fPr>
                        <m:num>
                          <m:r>
                            <a:rPr lang="en-US" sz="1600" i="1"/>
                            <m:t>1</m:t>
                          </m:r>
                        </m:num>
                        <m:den>
                          <m:r>
                            <a:rPr lang="en-US" sz="1600" i="1"/>
                            <m:t>2</m:t>
                          </m:r>
                          <m:r>
                            <a:rPr lang="en-US" sz="1600" i="1"/>
                            <m:t>𝜋</m:t>
                          </m:r>
                          <m:r>
                            <a:rPr lang="en-US" sz="1600" i="1"/>
                            <m:t>.</m:t>
                          </m:r>
                          <m:sSub>
                            <m:sSubPr>
                              <m:ctrlPr>
                                <a:rPr lang="id-ID" sz="1600" i="1"/>
                              </m:ctrlPr>
                            </m:sSubPr>
                            <m:e>
                              <m:r>
                                <a:rPr lang="en-US" sz="1600" i="1"/>
                                <m:t>(10%.</m:t>
                              </m:r>
                              <m:r>
                                <a:rPr lang="en-US" sz="1600" i="1"/>
                                <m:t>𝑓</m:t>
                              </m:r>
                            </m:e>
                            <m:sub>
                              <m:r>
                                <a:rPr lang="en-US" sz="1600" i="1"/>
                                <m:t>𝑆</m:t>
                              </m:r>
                            </m:sub>
                          </m:sSub>
                          <m:r>
                            <a:rPr lang="en-US" sz="1600" i="1"/>
                            <m:t>).</m:t>
                          </m:r>
                          <m:sSub>
                            <m:sSubPr>
                              <m:ctrlPr>
                                <a:rPr lang="id-ID" sz="1600" i="1"/>
                              </m:ctrlPr>
                            </m:sSubPr>
                            <m:e>
                              <m:r>
                                <a:rPr lang="en-US" sz="1600" i="1"/>
                                <m:t>𝐶</m:t>
                              </m:r>
                            </m:e>
                            <m:sub>
                              <m:r>
                                <a:rPr lang="en-US" sz="1600" i="1"/>
                                <m:t>𝑍</m:t>
                              </m:r>
                              <m:r>
                                <a:rPr lang="en-US" sz="1600" i="1"/>
                                <m:t>−</m:t>
                              </m:r>
                              <m:r>
                                <a:rPr lang="en-US" sz="1600" i="1"/>
                                <m:t>𝐼𝑁</m:t>
                              </m:r>
                            </m:sub>
                          </m:sSub>
                        </m:den>
                      </m:f>
                      <m:r>
                        <a:rPr lang="en-US" sz="1600" i="1"/>
                        <m:t>≈8 </m:t>
                      </m:r>
                      <m:r>
                        <a:rPr lang="en-US" sz="1600" i="1"/>
                        <m:t>𝑘</m:t>
                      </m:r>
                      <m:r>
                        <m:rPr>
                          <m:sty m:val="p"/>
                        </m:rPr>
                        <a:rPr lang="en-US" sz="1600"/>
                        <m:t>Ω</m:t>
                      </m:r>
                    </m:oMath>
                  </m:oMathPara>
                </a14:m>
                <a:endParaRPr lang="id-ID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>
                  <a:buNone/>
                </a:pPr>
                <a:r>
                  <a:rPr lang="en-US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Menghitung</a:t>
                </a:r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penguatan</a:t>
                </a:r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dari</a:t>
                </a:r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kompensator</a:t>
                </a:r>
                <a:endParaRPr lang="id-ID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1600" i="1"/>
                          </m:ctrlPr>
                        </m:sSubPr>
                        <m:e>
                          <m:r>
                            <a:rPr lang="en-US" sz="1600" i="1"/>
                            <m:t>𝑅</m:t>
                          </m:r>
                        </m:e>
                        <m:sub>
                          <m:r>
                            <a:rPr lang="en-US" sz="1600" i="1"/>
                            <m:t>𝑍</m:t>
                          </m:r>
                          <m:r>
                            <a:rPr lang="en-US" sz="1600" i="1"/>
                            <m:t>−</m:t>
                          </m:r>
                          <m:r>
                            <a:rPr lang="en-US" sz="1600" i="1"/>
                            <m:t>𝐹</m:t>
                          </m:r>
                        </m:sub>
                      </m:sSub>
                      <m:r>
                        <a:rPr lang="en-US" sz="1600" i="1"/>
                        <m:t>=(</m:t>
                      </m:r>
                      <m:sSub>
                        <m:sSubPr>
                          <m:ctrlPr>
                            <a:rPr lang="id-ID" sz="1600" i="1"/>
                          </m:ctrlPr>
                        </m:sSubPr>
                        <m:e>
                          <m:r>
                            <a:rPr lang="en-US" sz="1600" i="1"/>
                            <m:t>𝑅</m:t>
                          </m:r>
                        </m:e>
                        <m:sub>
                          <m:r>
                            <a:rPr lang="en-US" sz="1600" i="1"/>
                            <m:t>𝐷𝐼𝑉</m:t>
                          </m:r>
                          <m:r>
                            <a:rPr lang="en-US" sz="1600" i="1"/>
                            <m:t>1</m:t>
                          </m:r>
                        </m:sub>
                      </m:sSub>
                      <m:r>
                        <a:rPr lang="en-US" sz="1600" i="1"/>
                        <m:t>|</m:t>
                      </m:r>
                      <m:d>
                        <m:dPr>
                          <m:begChr m:val="|"/>
                          <m:ctrlPr>
                            <a:rPr lang="id-ID" sz="1600" i="1"/>
                          </m:ctrlPr>
                        </m:dPr>
                        <m:e>
                          <m:sSub>
                            <m:sSubPr>
                              <m:ctrlPr>
                                <a:rPr lang="id-ID" sz="1600" i="1"/>
                              </m:ctrlPr>
                            </m:sSubPr>
                            <m:e>
                              <m:r>
                                <a:rPr lang="en-US" sz="1600" i="1"/>
                                <m:t>𝑅</m:t>
                              </m:r>
                            </m:e>
                            <m:sub>
                              <m:r>
                                <a:rPr lang="en-US" sz="1600" i="1"/>
                                <m:t>𝑍</m:t>
                              </m:r>
                              <m:r>
                                <a:rPr lang="en-US" sz="1600" i="1"/>
                                <m:t>−</m:t>
                              </m:r>
                              <m:r>
                                <a:rPr lang="en-US" sz="1600" i="1"/>
                                <m:t>𝐼𝑁</m:t>
                              </m:r>
                            </m:sub>
                          </m:sSub>
                        </m:e>
                      </m:d>
                      <m:r>
                        <a:rPr lang="en-US" sz="1600" i="1"/>
                        <m:t>.</m:t>
                      </m:r>
                      <m:sSub>
                        <m:sSubPr>
                          <m:ctrlPr>
                            <a:rPr lang="id-ID" sz="1600" i="1"/>
                          </m:ctrlPr>
                        </m:sSubPr>
                        <m:e>
                          <m:r>
                            <a:rPr lang="en-US" sz="1600" i="1"/>
                            <m:t>𝐺</m:t>
                          </m:r>
                        </m:e>
                        <m:sub>
                          <m:r>
                            <a:rPr lang="en-US" sz="1600" i="1"/>
                            <m:t>𝐶𝑂𝑀𝑃</m:t>
                          </m:r>
                        </m:sub>
                      </m:sSub>
                      <m:r>
                        <a:rPr lang="en-US" sz="1600" i="1"/>
                        <m:t>≈10 </m:t>
                      </m:r>
                      <m:r>
                        <a:rPr lang="en-US" sz="1600" i="1"/>
                        <m:t>𝑘</m:t>
                      </m:r>
                      <m:r>
                        <m:rPr>
                          <m:sty m:val="p"/>
                        </m:rPr>
                        <a:rPr lang="en-US" sz="1600"/>
                        <m:t>Ω</m:t>
                      </m:r>
                    </m:oMath>
                  </m:oMathPara>
                </a14:m>
                <a:endParaRPr lang="id-ID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>
                  <a:buNone/>
                </a:pPr>
                <a:r>
                  <a:rPr lang="en-US" sz="16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Sehingga</a:t>
                </a:r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endParaRPr lang="id-ID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1600" i="1"/>
                          </m:ctrlPr>
                        </m:sSubPr>
                        <m:e>
                          <m:r>
                            <a:rPr lang="en-US" sz="1600" i="1"/>
                            <m:t>𝐶</m:t>
                          </m:r>
                        </m:e>
                        <m:sub>
                          <m:r>
                            <a:rPr lang="en-US" sz="1600" i="1"/>
                            <m:t>𝑍</m:t>
                          </m:r>
                          <m:r>
                            <a:rPr lang="en-US" sz="1600" i="1"/>
                            <m:t>−</m:t>
                          </m:r>
                          <m:r>
                            <a:rPr lang="en-US" sz="1600" i="1"/>
                            <m:t>𝐹</m:t>
                          </m:r>
                          <m:r>
                            <a:rPr lang="en-US" sz="1600" i="1"/>
                            <m:t>1</m:t>
                          </m:r>
                        </m:sub>
                      </m:sSub>
                      <m:r>
                        <a:rPr lang="en-US" sz="1600" i="1"/>
                        <m:t>=</m:t>
                      </m:r>
                      <m:f>
                        <m:fPr>
                          <m:ctrlPr>
                            <a:rPr lang="id-ID" sz="1600" i="1"/>
                          </m:ctrlPr>
                        </m:fPr>
                        <m:num>
                          <m:r>
                            <a:rPr lang="en-US" sz="1600" i="1"/>
                            <m:t>1</m:t>
                          </m:r>
                        </m:num>
                        <m:den>
                          <m:r>
                            <a:rPr lang="en-US" sz="1600" i="1"/>
                            <m:t>2</m:t>
                          </m:r>
                          <m:r>
                            <a:rPr lang="en-US" sz="1600" i="1"/>
                            <m:t>𝜋</m:t>
                          </m:r>
                          <m:r>
                            <a:rPr lang="en-US" sz="1600" i="1"/>
                            <m:t>.0,9.</m:t>
                          </m:r>
                          <m:sSub>
                            <m:sSubPr>
                              <m:ctrlPr>
                                <a:rPr lang="id-ID" sz="1600" i="1"/>
                              </m:ctrlPr>
                            </m:sSubPr>
                            <m:e>
                              <m:r>
                                <a:rPr lang="en-US" sz="1600" i="1"/>
                                <m:t>𝑓</m:t>
                              </m:r>
                            </m:e>
                            <m:sub>
                              <m:r>
                                <a:rPr lang="en-US" sz="1600" i="1"/>
                                <m:t>𝐿𝐶</m:t>
                              </m:r>
                            </m:sub>
                          </m:sSub>
                          <m:r>
                            <a:rPr lang="en-US" sz="1600" i="1"/>
                            <m:t>.</m:t>
                          </m:r>
                          <m:sSub>
                            <m:sSubPr>
                              <m:ctrlPr>
                                <a:rPr lang="id-ID" sz="1600" i="1"/>
                              </m:ctrlPr>
                            </m:sSubPr>
                            <m:e>
                              <m:r>
                                <a:rPr lang="en-US" sz="1600" i="1"/>
                                <m:t>𝑅</m:t>
                              </m:r>
                            </m:e>
                            <m:sub>
                              <m:r>
                                <a:rPr lang="en-US" sz="1600" i="1"/>
                                <m:t>𝑍</m:t>
                              </m:r>
                              <m:r>
                                <a:rPr lang="en-US" sz="1600" i="1"/>
                                <m:t>−</m:t>
                              </m:r>
                              <m:r>
                                <a:rPr lang="en-US" sz="1600" i="1"/>
                                <m:t>𝐹</m:t>
                              </m:r>
                            </m:sub>
                          </m:sSub>
                        </m:den>
                      </m:f>
                      <m:r>
                        <a:rPr lang="en-US" sz="1600" i="1"/>
                        <m:t>≈24 </m:t>
                      </m:r>
                      <m:r>
                        <a:rPr lang="en-US" sz="1600" i="1"/>
                        <m:t>𝑛𝐹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id-ID" sz="1600" i="1"/>
                          </m:ctrlPr>
                        </m:sSubPr>
                        <m:e>
                          <m:r>
                            <a:rPr lang="en-US" sz="1600" i="1"/>
                            <m:t>𝐶</m:t>
                          </m:r>
                        </m:e>
                        <m:sub>
                          <m:r>
                            <a:rPr lang="en-US" sz="1600" i="1"/>
                            <m:t>𝑍</m:t>
                          </m:r>
                          <m:r>
                            <a:rPr lang="en-US" sz="1600" i="1"/>
                            <m:t>−</m:t>
                          </m:r>
                          <m:r>
                            <a:rPr lang="en-US" sz="1600" i="1"/>
                            <m:t>𝐹</m:t>
                          </m:r>
                          <m:r>
                            <a:rPr lang="en-US" sz="1600" i="1"/>
                            <m:t>2</m:t>
                          </m:r>
                        </m:sub>
                      </m:sSub>
                      <m:r>
                        <a:rPr lang="en-US" sz="1600" i="1"/>
                        <m:t>=</m:t>
                      </m:r>
                      <m:f>
                        <m:fPr>
                          <m:ctrlPr>
                            <a:rPr lang="id-ID" sz="1600" i="1"/>
                          </m:ctrlPr>
                        </m:fPr>
                        <m:num>
                          <m:r>
                            <a:rPr lang="en-US" sz="1600" i="1"/>
                            <m:t>1</m:t>
                          </m:r>
                        </m:num>
                        <m:den>
                          <m:r>
                            <a:rPr lang="en-US" sz="1600" i="1"/>
                            <m:t>2</m:t>
                          </m:r>
                          <m:r>
                            <a:rPr lang="en-US" sz="1600" i="1"/>
                            <m:t>𝜋</m:t>
                          </m:r>
                          <m:r>
                            <a:rPr lang="en-US" sz="1600" i="1"/>
                            <m:t>.10.</m:t>
                          </m:r>
                          <m:sSub>
                            <m:sSubPr>
                              <m:ctrlPr>
                                <a:rPr lang="id-ID" sz="1600" i="1"/>
                              </m:ctrlPr>
                            </m:sSubPr>
                            <m:e>
                              <m:r>
                                <a:rPr lang="en-US" sz="1600" i="1"/>
                                <m:t>(10%.</m:t>
                              </m:r>
                              <m:r>
                                <a:rPr lang="en-US" sz="1600" i="1"/>
                                <m:t>𝑓</m:t>
                              </m:r>
                            </m:e>
                            <m:sub>
                              <m:r>
                                <a:rPr lang="en-US" sz="1600" i="1"/>
                                <m:t>𝑆</m:t>
                              </m:r>
                            </m:sub>
                          </m:sSub>
                          <m:r>
                            <a:rPr lang="en-US" sz="1600" i="1"/>
                            <m:t>).</m:t>
                          </m:r>
                          <m:sSub>
                            <m:sSubPr>
                              <m:ctrlPr>
                                <a:rPr lang="id-ID" sz="1600" i="1"/>
                              </m:ctrlPr>
                            </m:sSubPr>
                            <m:e>
                              <m:r>
                                <a:rPr lang="en-US" sz="1600" i="1"/>
                                <m:t>𝑅</m:t>
                              </m:r>
                            </m:e>
                            <m:sub>
                              <m:r>
                                <a:rPr lang="en-US" sz="1600" i="1"/>
                                <m:t>𝑍</m:t>
                              </m:r>
                              <m:r>
                                <a:rPr lang="en-US" sz="1600" i="1"/>
                                <m:t>−</m:t>
                              </m:r>
                              <m:r>
                                <a:rPr lang="en-US" sz="1600" i="1"/>
                                <m:t>𝐹</m:t>
                              </m:r>
                            </m:sub>
                          </m:sSub>
                        </m:den>
                      </m:f>
                      <m:r>
                        <a:rPr lang="en-US" sz="1600" i="1"/>
                        <m:t>≈600 </m:t>
                      </m:r>
                      <m:r>
                        <a:rPr lang="en-US" sz="1600" i="1"/>
                        <m:t>𝑝𝐹</m:t>
                      </m:r>
                    </m:oMath>
                  </m:oMathPara>
                </a14:m>
                <a:endParaRPr lang="id-ID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endParaRPr sz="1400" dirty="0"/>
              </a:p>
            </p:txBody>
          </p:sp>
        </mc:Choice>
        <mc:Fallback>
          <p:sp>
            <p:nvSpPr>
              <p:cNvPr id="117" name="Google Shape;117;p1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934450"/>
                <a:ext cx="7329300" cy="2938800"/>
              </a:xfrm>
              <a:prstGeom prst="rect">
                <a:avLst/>
              </a:prstGeom>
              <a:blipFill>
                <a:blip r:embed="rId3"/>
                <a:stretch>
                  <a:fillRect l="-499" b="-2676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368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Buck Converter </a:t>
            </a:r>
            <a:br>
              <a:rPr lang="en-US" i="1" dirty="0"/>
            </a:br>
            <a:r>
              <a:rPr lang="en-US" sz="2000" i="1" dirty="0"/>
              <a:t>Close Loop</a:t>
            </a:r>
            <a:endParaRPr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Google Shape;117;p1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934450"/>
                <a:ext cx="7329300" cy="2938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1600" dirty="0"/>
                  <a:t>- </a:t>
                </a:r>
                <a:r>
                  <a:rPr lang="en-US" sz="1600" i="1" dirty="0"/>
                  <a:t>Triangle Wave Generator</a:t>
                </a:r>
              </a:p>
              <a:p>
                <a:pPr marL="114300" indent="0" algn="just">
                  <a:lnSpc>
                    <a:spcPct val="107000"/>
                  </a:lnSpc>
                  <a:buNone/>
                </a:pP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Amplitudo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dari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𝑇𝑅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harus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lebih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besar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dari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amplitude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maksimum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untuk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menghindari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duty cycle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sebesar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0%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atau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100%.</a:t>
                </a:r>
                <a:endParaRPr lang="id-ID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11430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𝑂𝐹𝐹𝑆𝐸𝑇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d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𝑇𝑅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𝑂𝐹𝐹𝑆𝐸𝑇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|</m:t>
                          </m:r>
                        </m:den>
                      </m:f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≈8 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n-US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Ω</m:t>
                      </m:r>
                    </m:oMath>
                  </m:oMathPara>
                </a14:m>
                <a:endParaRPr lang="id-ID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endParaRPr sz="1400" dirty="0"/>
              </a:p>
            </p:txBody>
          </p:sp>
        </mc:Choice>
        <mc:Fallback>
          <p:sp>
            <p:nvSpPr>
              <p:cNvPr id="117" name="Google Shape;117;p1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934450"/>
                <a:ext cx="7329300" cy="2938800"/>
              </a:xfrm>
              <a:prstGeom prst="rect">
                <a:avLst/>
              </a:prstGeom>
              <a:blipFill>
                <a:blip r:embed="rId3"/>
                <a:stretch>
                  <a:fillRect l="-499" r="-41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841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Buck Converter </a:t>
            </a:r>
            <a:br>
              <a:rPr lang="en-US" i="1" dirty="0"/>
            </a:br>
            <a:r>
              <a:rPr lang="en-US" sz="2000" i="1" dirty="0"/>
              <a:t>Close Loop</a:t>
            </a:r>
            <a:endParaRPr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Google Shape;117;p1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934450"/>
                <a:ext cx="7329300" cy="2938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1600" dirty="0"/>
                  <a:t>- </a:t>
                </a:r>
                <a:r>
                  <a:rPr lang="en-US" sz="1600" dirty="0" err="1"/>
                  <a:t>Frekuensi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Osilasi</a:t>
                </a:r>
                <a:endParaRPr lang="en-US" sz="1600" dirty="0"/>
              </a:p>
              <a:p>
                <a:pPr marL="114300" indent="0" algn="just">
                  <a:lnSpc>
                    <a:spcPct val="107000"/>
                  </a:lnSpc>
                  <a:buNone/>
                </a:pP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Atur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frekuensi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osilasi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di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20 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𝑘𝐻𝑧</m:t>
                    </m:r>
                  </m:oMath>
                </a14:m>
                <a:endParaRPr lang="id-ID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114300" indent="0" algn="just">
                  <a:lnSpc>
                    <a:spcPct val="107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𝑂𝐹𝐹𝑆𝐸𝑇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4.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𝑂𝑆𝐶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𝑂𝐹𝐹𝑆𝐸𝑇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𝑂𝑆𝐶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𝑂𝑆𝐶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𝑂𝐹𝐹𝑆𝐸𝑇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4.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𝑂𝐹𝐹𝑆𝐸𝑇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𝑂𝑆𝐶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≈1 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n-US" sz="16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Ω</m:t>
                      </m:r>
                    </m:oMath>
                  </m:oMathPara>
                </a14:m>
                <a:endParaRPr lang="id-ID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11430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Dengan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𝑂𝑆𝐶</m:t>
                        </m:r>
                      </m:sub>
                    </m:sSub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=10 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𝑛𝐹</m:t>
                    </m:r>
                  </m:oMath>
                </a14:m>
                <a:endParaRPr lang="id-ID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114300" indent="0">
                  <a:buNone/>
                </a:pPr>
                <a:endParaRPr lang="id-ID" sz="16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endParaRPr sz="1400" dirty="0"/>
              </a:p>
            </p:txBody>
          </p:sp>
        </mc:Choice>
        <mc:Fallback>
          <p:sp>
            <p:nvSpPr>
              <p:cNvPr id="117" name="Google Shape;117;p1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934450"/>
                <a:ext cx="7329300" cy="2938800"/>
              </a:xfrm>
              <a:prstGeom prst="rect">
                <a:avLst/>
              </a:prstGeom>
              <a:blipFill>
                <a:blip r:embed="rId3"/>
                <a:stretch>
                  <a:fillRect l="-49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525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Buck Converter </a:t>
            </a:r>
            <a:br>
              <a:rPr lang="en-US" i="1" dirty="0"/>
            </a:br>
            <a:r>
              <a:rPr lang="en-US" sz="2000" i="1" dirty="0"/>
              <a:t>Close Loop</a:t>
            </a:r>
            <a:endParaRPr i="1" dirty="0"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endParaRPr lang="id-ID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28A06-E168-497B-9B99-5568173A9D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1082" y="1152860"/>
            <a:ext cx="7341836" cy="322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81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Buck Converter </a:t>
            </a:r>
            <a:br>
              <a:rPr lang="en-US" i="1" dirty="0"/>
            </a:br>
            <a:r>
              <a:rPr lang="en-US" sz="2000" i="1" dirty="0"/>
              <a:t>Close Loop</a:t>
            </a:r>
            <a:endParaRPr i="1" dirty="0"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- Output Time</a:t>
            </a:r>
            <a:endParaRPr lang="id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4300" indent="0">
              <a:buNone/>
            </a:pPr>
            <a:endParaRPr lang="id-ID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73902-A1EA-4DB8-9035-464E4E4F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2000" y="1354493"/>
            <a:ext cx="7200000" cy="31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71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Buck Converter </a:t>
            </a:r>
            <a:br>
              <a:rPr lang="en-US" i="1" dirty="0"/>
            </a:br>
            <a:r>
              <a:rPr lang="en-US" sz="2000" i="1" dirty="0"/>
              <a:t>Close Loop</a:t>
            </a:r>
            <a:endParaRPr i="1" dirty="0"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- Output Inductor Current</a:t>
            </a:r>
            <a:endParaRPr lang="id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4300" indent="0">
              <a:buNone/>
            </a:pPr>
            <a:endParaRPr lang="id-ID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73902-A1EA-4DB8-9035-464E4E4F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2001" y="1354493"/>
            <a:ext cx="7199998" cy="31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01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Outline</a:t>
            </a:r>
            <a:endParaRPr i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2096871-FDF6-4A4B-A87A-553B960E81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6153665"/>
              </p:ext>
            </p:extLst>
          </p:nvPr>
        </p:nvGraphicFramePr>
        <p:xfrm>
          <a:off x="1561200" y="838937"/>
          <a:ext cx="6021600" cy="3465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Buck Converter </a:t>
            </a:r>
            <a:br>
              <a:rPr lang="en-US" i="1" dirty="0"/>
            </a:br>
            <a:r>
              <a:rPr lang="en-US" sz="2000" i="1" dirty="0"/>
              <a:t>Close Loop</a:t>
            </a:r>
            <a:endParaRPr i="1" dirty="0"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- Output Control</a:t>
            </a:r>
            <a:endParaRPr lang="id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4300" indent="0">
              <a:buNone/>
            </a:pPr>
            <a:endParaRPr lang="id-ID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73902-A1EA-4DB8-9035-464E4E4F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4692" y="1361148"/>
            <a:ext cx="7174616" cy="317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4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Buck Converter </a:t>
            </a:r>
            <a:br>
              <a:rPr lang="en-US" i="1" dirty="0"/>
            </a:br>
            <a:r>
              <a:rPr lang="en-US" sz="2000" i="1" dirty="0"/>
              <a:t>Close Loop</a:t>
            </a:r>
            <a:endParaRPr i="1" dirty="0"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- Output FFT</a:t>
            </a:r>
            <a:endParaRPr lang="id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4300" indent="0">
              <a:buNone/>
            </a:pPr>
            <a:endParaRPr lang="id-ID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73902-A1EA-4DB8-9035-464E4E4F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8903" y="1365702"/>
            <a:ext cx="7166194" cy="316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Buck Converter </a:t>
            </a:r>
            <a:br>
              <a:rPr lang="en-US" i="1" dirty="0"/>
            </a:br>
            <a:r>
              <a:rPr lang="en-US" sz="2000" i="1" dirty="0"/>
              <a:t>Feedback</a:t>
            </a:r>
            <a:endParaRPr i="1" dirty="0"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endParaRPr lang="id-ID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28A06-E168-497B-9B99-5568173A9D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5154" y="1152860"/>
            <a:ext cx="7293692" cy="322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38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Buck Converter </a:t>
            </a:r>
            <a:br>
              <a:rPr lang="en-US" i="1" dirty="0"/>
            </a:br>
            <a:r>
              <a:rPr lang="en-US" sz="2000" i="1" dirty="0"/>
              <a:t>Close Loop</a:t>
            </a:r>
            <a:endParaRPr i="1" dirty="0"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- Output Frequency</a:t>
            </a:r>
            <a:endParaRPr lang="id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4300" indent="0">
              <a:buNone/>
            </a:pPr>
            <a:endParaRPr lang="id-ID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73902-A1EA-4DB8-9035-464E4E4F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2001" y="1354493"/>
            <a:ext cx="7199998" cy="31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94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Inverter</a:t>
            </a:r>
            <a:br>
              <a:rPr lang="en-US" i="1" dirty="0"/>
            </a:br>
            <a:endParaRPr i="1" dirty="0"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endParaRPr lang="id-ID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28A06-E168-497B-9B99-5568173A9D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9182" y="1152860"/>
            <a:ext cx="7125635" cy="322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71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Inverter</a:t>
            </a:r>
            <a:endParaRPr i="1" dirty="0"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- Output</a:t>
            </a:r>
            <a:endParaRPr lang="id-ID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73902-A1EA-4DB8-9035-464E4E4F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3103" y="1358225"/>
            <a:ext cx="7157794" cy="31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68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Inverter</a:t>
            </a:r>
            <a:endParaRPr i="1" dirty="0"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- Output Inductor Current</a:t>
            </a:r>
            <a:endParaRPr lang="id-ID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73902-A1EA-4DB8-9035-464E4E4F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3103" y="1354493"/>
            <a:ext cx="7157794" cy="31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96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</a:t>
            </a:r>
            <a:r>
              <a:rPr lang="en-US" i="1" dirty="0"/>
              <a:t> Repository</a:t>
            </a:r>
            <a:endParaRPr i="1" dirty="0"/>
          </a:p>
        </p:txBody>
      </p:sp>
      <p:sp>
        <p:nvSpPr>
          <p:cNvPr id="123" name="Google Shape;123;p14"/>
          <p:cNvSpPr txBox="1">
            <a:spLocks noGrp="1"/>
          </p:cNvSpPr>
          <p:nvPr>
            <p:ph type="body" idx="1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Link GitHub 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sz="1600" dirty="0">
                <a:hlinkClick r:id="rId3"/>
              </a:rPr>
              <a:t>https://github.com/MichaelIvanS/UASElday-Buck-and-Inverter/tree/main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4265810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body" idx="1"/>
          </p:nvPr>
        </p:nvSpPr>
        <p:spPr>
          <a:xfrm>
            <a:off x="723300" y="319220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ctrTitle" idx="4294967295"/>
          </p:nvPr>
        </p:nvSpPr>
        <p:spPr>
          <a:xfrm>
            <a:off x="1356750" y="1440075"/>
            <a:ext cx="6430500" cy="16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err="1"/>
              <a:t>Terima</a:t>
            </a:r>
            <a:r>
              <a:rPr lang="en-US" sz="3500" dirty="0"/>
              <a:t> Kasih</a:t>
            </a:r>
            <a:endParaRPr sz="3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Buck Converter</a:t>
            </a:r>
            <a:endParaRPr i="1" dirty="0"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- </a:t>
            </a:r>
            <a:r>
              <a:rPr lang="en-US" sz="1600" dirty="0" err="1"/>
              <a:t>Spesifikasi</a:t>
            </a:r>
            <a:endParaRPr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5AB0F51B-C907-4462-B991-DFD4240934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9904468"/>
                  </p:ext>
                </p:extLst>
              </p:nvPr>
            </p:nvGraphicFramePr>
            <p:xfrm>
              <a:off x="1818957" y="1400968"/>
              <a:ext cx="5506085" cy="291941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6960">
                      <a:extLst>
                        <a:ext uri="{9D8B030D-6E8A-4147-A177-3AD203B41FA5}">
                          <a16:colId xmlns:a16="http://schemas.microsoft.com/office/drawing/2014/main" val="194363997"/>
                        </a:ext>
                      </a:extLst>
                    </a:gridCol>
                    <a:gridCol w="2250440">
                      <a:extLst>
                        <a:ext uri="{9D8B030D-6E8A-4147-A177-3AD203B41FA5}">
                          <a16:colId xmlns:a16="http://schemas.microsoft.com/office/drawing/2014/main" val="3632522561"/>
                        </a:ext>
                      </a:extLst>
                    </a:gridCol>
                    <a:gridCol w="861060">
                      <a:extLst>
                        <a:ext uri="{9D8B030D-6E8A-4147-A177-3AD203B41FA5}">
                          <a16:colId xmlns:a16="http://schemas.microsoft.com/office/drawing/2014/main" val="1974406564"/>
                        </a:ext>
                      </a:extLst>
                    </a:gridCol>
                    <a:gridCol w="1317625">
                      <a:extLst>
                        <a:ext uri="{9D8B030D-6E8A-4147-A177-3AD203B41FA5}">
                          <a16:colId xmlns:a16="http://schemas.microsoft.com/office/drawing/2014/main" val="270162385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b="1" dirty="0" err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Simbol</a:t>
                          </a:r>
                          <a:endParaRPr lang="id-ID" sz="1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b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Parameter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b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Nilai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b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Satuan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39856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𝐼𝑁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Tegangan Masukan 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48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22076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id-ID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𝐼𝑁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Riak Tegangan Masukan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16091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𝐼𝑁</m:t>
                                    </m:r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𝑚𝑎𝑥</m:t>
                                    </m:r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 err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Tegangan</a:t>
                          </a:r>
                          <a:r>
                            <a:rPr lang="en-US" sz="12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dirty="0" err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Masukan</a:t>
                          </a:r>
                          <a:r>
                            <a:rPr lang="en-US" sz="12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dirty="0" err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Maksimum</a:t>
                          </a:r>
                          <a:endParaRPr lang="id-ID" sz="1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30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871458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𝐼𝑁</m:t>
                                    </m:r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𝑚𝑖𝑛</m:t>
                                    </m:r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Tegangan Masukan Minimum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12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13795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𝑂𝑈𝑇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Daya Keluaran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50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003871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𝑂𝑈𝑇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Tegangan Keluaran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12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652476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id-ID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𝑂𝑈𝑇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 err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Riak</a:t>
                          </a:r>
                          <a:r>
                            <a:rPr lang="en-US" sz="12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dirty="0" err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Tegangan</a:t>
                          </a:r>
                          <a:r>
                            <a:rPr lang="en-US" sz="12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dirty="0" err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Keluaran</a:t>
                          </a:r>
                          <a:endParaRPr lang="id-ID" sz="1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&lt;0.5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032849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𝑂𝑈𝑇</m:t>
                                    </m:r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𝑚𝑎𝑥</m:t>
                                    </m:r>
                                    <m:r>
                                      <a:rPr lang="en-US" sz="1200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Arus Keluaran Maksimum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id-ID" sz="1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652083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d-ID" sz="1200" i="1" smtClean="0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chemeClr val="bg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Frekuensi </a:t>
                          </a:r>
                          <a:r>
                            <a:rPr lang="en-US" sz="1200" i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Switching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solidFill>
                                      <a:schemeClr val="bg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𝑘𝐻𝑧</m:t>
                                </m:r>
                              </m:oMath>
                            </m:oMathPara>
                          </a14:m>
                          <a:endParaRPr lang="id-ID" sz="1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675475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5AB0F51B-C907-4462-B991-DFD4240934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9904468"/>
                  </p:ext>
                </p:extLst>
              </p:nvPr>
            </p:nvGraphicFramePr>
            <p:xfrm>
              <a:off x="1818957" y="1400968"/>
              <a:ext cx="5506085" cy="291941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76960">
                      <a:extLst>
                        <a:ext uri="{9D8B030D-6E8A-4147-A177-3AD203B41FA5}">
                          <a16:colId xmlns:a16="http://schemas.microsoft.com/office/drawing/2014/main" val="194363997"/>
                        </a:ext>
                      </a:extLst>
                    </a:gridCol>
                    <a:gridCol w="2250440">
                      <a:extLst>
                        <a:ext uri="{9D8B030D-6E8A-4147-A177-3AD203B41FA5}">
                          <a16:colId xmlns:a16="http://schemas.microsoft.com/office/drawing/2014/main" val="3632522561"/>
                        </a:ext>
                      </a:extLst>
                    </a:gridCol>
                    <a:gridCol w="861060">
                      <a:extLst>
                        <a:ext uri="{9D8B030D-6E8A-4147-A177-3AD203B41FA5}">
                          <a16:colId xmlns:a16="http://schemas.microsoft.com/office/drawing/2014/main" val="1974406564"/>
                        </a:ext>
                      </a:extLst>
                    </a:gridCol>
                    <a:gridCol w="1317625">
                      <a:extLst>
                        <a:ext uri="{9D8B030D-6E8A-4147-A177-3AD203B41FA5}">
                          <a16:colId xmlns:a16="http://schemas.microsoft.com/office/drawing/2014/main" val="2701623855"/>
                        </a:ext>
                      </a:extLst>
                    </a:gridCol>
                  </a:tblGrid>
                  <a:tr h="18707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b="1" dirty="0" err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Simbol</a:t>
                          </a:r>
                          <a:endParaRPr lang="id-ID" sz="1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b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Parameter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b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Nilai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b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Satuan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3985606"/>
                      </a:ext>
                    </a:extLst>
                  </a:tr>
                  <a:tr h="297307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5" t="-75510" r="-411864" b="-8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Tegangan Masukan 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48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8981" t="-75510" r="-926" b="-820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2207681"/>
                      </a:ext>
                    </a:extLst>
                  </a:tr>
                  <a:tr h="297307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5" t="-175510" r="-411864" b="-7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Riak Tegangan Masukan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8981" t="-175510" r="-926" b="-720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09165"/>
                      </a:ext>
                    </a:extLst>
                  </a:tr>
                  <a:tr h="316167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5" t="-259615" r="-411864" b="-57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 err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Tegangan</a:t>
                          </a:r>
                          <a:r>
                            <a:rPr lang="en-US" sz="12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dirty="0" err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Masukan</a:t>
                          </a:r>
                          <a:r>
                            <a:rPr lang="en-US" sz="12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dirty="0" err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Maksimum</a:t>
                          </a:r>
                          <a:endParaRPr lang="id-ID" sz="1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30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8981" t="-259615" r="-926" b="-578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8714583"/>
                      </a:ext>
                    </a:extLst>
                  </a:tr>
                  <a:tr h="316167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5" t="-366667" r="-411864" b="-4901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Tegangan Masukan Minimum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12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8981" t="-366667" r="-926" b="-4901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1379517"/>
                      </a:ext>
                    </a:extLst>
                  </a:tr>
                  <a:tr h="297307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5" t="-485714" r="-411864" b="-410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Daya Keluaran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50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8981" t="-485714" r="-926" b="-410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0387187"/>
                      </a:ext>
                    </a:extLst>
                  </a:tr>
                  <a:tr h="297307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5" t="-585714" r="-411864" b="-310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Tegangan Keluaran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12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8981" t="-585714" r="-926" b="-310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5247621"/>
                      </a:ext>
                    </a:extLst>
                  </a:tr>
                  <a:tr h="297307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5" t="-685714" r="-411864" b="-210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 dirty="0" err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Riak</a:t>
                          </a:r>
                          <a:r>
                            <a:rPr lang="en-US" sz="12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dirty="0" err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Tegangan</a:t>
                          </a:r>
                          <a:r>
                            <a:rPr lang="en-US" sz="1200" dirty="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200" dirty="0" err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Keluaran</a:t>
                          </a:r>
                          <a:endParaRPr lang="id-ID" sz="1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&lt;0.5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8981" t="-685714" r="-926" b="-210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0328495"/>
                      </a:ext>
                    </a:extLst>
                  </a:tr>
                  <a:tr h="316167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5" t="-740385" r="-411864" b="-98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Arus Keluaran Maksimum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8981" t="-740385" r="-926" b="-98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6520838"/>
                      </a:ext>
                    </a:extLst>
                  </a:tr>
                  <a:tr h="297307"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5" t="-891837" r="-411864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Frekuensi </a:t>
                          </a:r>
                          <a:r>
                            <a:rPr lang="en-US" sz="1200" i="1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Switching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200">
                              <a:solidFill>
                                <a:schemeClr val="bg2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</a:t>
                          </a:r>
                          <a:endParaRPr lang="id-ID" sz="1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8981" t="-891837" r="-926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67547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42087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Buck Converter </a:t>
            </a:r>
            <a:br>
              <a:rPr lang="en-US" i="1" dirty="0"/>
            </a:br>
            <a:r>
              <a:rPr lang="en-US" sz="2000" i="1" dirty="0"/>
              <a:t>Open Loop</a:t>
            </a:r>
            <a:endParaRPr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Google Shape;117;p1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934450"/>
                <a:ext cx="7329300" cy="2938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1600" dirty="0"/>
                  <a:t>- </a:t>
                </a:r>
                <a:r>
                  <a:rPr lang="en-US" sz="1600" dirty="0" err="1"/>
                  <a:t>Perhitungan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Induktor</a:t>
                </a:r>
                <a:endParaRPr lang="en-US" sz="1600" dirty="0"/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Asumsikan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tegangan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pada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saat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saklar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𝑆𝑊</m:t>
                        </m:r>
                      </m:sub>
                    </m:sSub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≈4,5 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dan </a:t>
                </a:r>
                <a:r>
                  <a:rPr lang="en-US" sz="1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forward drop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pada </a:t>
                </a:r>
                <a:r>
                  <a:rPr lang="en-US" sz="1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catch diode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𝐷</m:t>
                        </m:r>
                      </m:sub>
                    </m:sSub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≈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0,7 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𝑉</m:t>
                    </m:r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untuk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dioda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Schottky.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Dioda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Schottky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digunakan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untuk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mengarahkan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arus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dengan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efisiensi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tinggi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dan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respons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cepat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cocok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untuk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aplikasi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switching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seperti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buck converter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Dioda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Schottky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memiliki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rendah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penting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untuk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efisiensi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konverter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daya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Selanjutnya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𝑂𝑁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dihitung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sebagai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berikut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</a:t>
                </a:r>
                <a:endParaRPr lang="id-ID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𝑂𝑁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𝑂𝑈𝑇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𝐼𝑁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𝑆𝑊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12+0,7</m:t>
                          </m:r>
                        </m:num>
                        <m:den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(48−4,5+0,7)20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𝑘</m:t>
                          </m:r>
                        </m:den>
                      </m:f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≈14 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𝜇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𝑠</m:t>
                      </m:r>
                    </m:oMath>
                  </m:oMathPara>
                </a14:m>
                <a:endParaRPr lang="id-ID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Sehingga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duty cycle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sebesar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</a:t>
                </a:r>
                <a:endParaRPr lang="id-ID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𝐷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𝑂𝑁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  <m:sSub>
                        <m:sSub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14 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  <m:d>
                        <m:d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20 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</m:d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=0,28=28 %</m:t>
                      </m:r>
                    </m:oMath>
                  </m:oMathPara>
                </a14:m>
                <a:endParaRPr lang="id-ID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endParaRPr sz="1400" dirty="0"/>
              </a:p>
            </p:txBody>
          </p:sp>
        </mc:Choice>
        <mc:Fallback>
          <p:sp>
            <p:nvSpPr>
              <p:cNvPr id="117" name="Google Shape;117;p1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934450"/>
                <a:ext cx="7329300" cy="2938800"/>
              </a:xfrm>
              <a:prstGeom prst="rect">
                <a:avLst/>
              </a:prstGeom>
              <a:blipFill>
                <a:blip r:embed="rId3"/>
                <a:stretch>
                  <a:fillRect l="-499" r="-416" b="-975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02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Buck Converter </a:t>
            </a:r>
            <a:br>
              <a:rPr lang="en-US" i="1" dirty="0"/>
            </a:br>
            <a:r>
              <a:rPr lang="en-US" sz="2000" i="1" dirty="0"/>
              <a:t>Open Loop</a:t>
            </a:r>
            <a:endParaRPr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Google Shape;117;p1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934450"/>
                <a:ext cx="7329300" cy="2938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Untuk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stabilitas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loop,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tidak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boleh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menggunakan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kapasitor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keluaran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yang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&lt;100 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𝑚</m:t>
                    </m:r>
                    <m:r>
                      <m:rPr>
                        <m:sty m:val="p"/>
                      </m:rPr>
                      <a:rPr lang="en-US" sz="16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Ω</m:t>
                    </m:r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dan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tidak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menggunakan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filter LC.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Sehingga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</a:t>
                </a:r>
                <a:endParaRPr lang="id-ID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∆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𝐼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𝑂𝑈𝑇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∆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𝑂𝑈𝑇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𝐶𝐴𝑃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12</m:t>
                              </m:r>
                            </m:e>
                          </m:d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.(0,5%)</m:t>
                          </m:r>
                        </m:num>
                        <m:den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100 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den>
                      </m:f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=600 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𝑚𝐴</m:t>
                      </m:r>
                    </m:oMath>
                  </m:oMathPara>
                </a14:m>
                <a:endParaRPr lang="id-ID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Lalu,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induktor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memiliki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nilai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sebesar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</a:t>
                </a:r>
                <a:endParaRPr lang="id-ID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𝐿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d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𝐼𝑁</m:t>
                                  </m:r>
                                </m:sub>
                              </m:s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d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𝑆𝑊</m:t>
                                  </m:r>
                                </m:sub>
                              </m:s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d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𝑂𝑈𝑇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𝑂𝑁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den>
                      </m:f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48−4,5−12</m:t>
                              </m:r>
                            </m:e>
                          </m:d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.14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num>
                        <m:den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600 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den>
                      </m:f>
                      <m:r>
                        <a:rPr lang="en-US" sz="1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≈2 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𝑚𝐻</m:t>
                      </m:r>
                    </m:oMath>
                  </m:oMathPara>
                </a14:m>
                <a:endParaRPr lang="id-ID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endParaRPr sz="1600" dirty="0"/>
              </a:p>
            </p:txBody>
          </p:sp>
        </mc:Choice>
        <mc:Fallback>
          <p:sp>
            <p:nvSpPr>
              <p:cNvPr id="117" name="Google Shape;117;p1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934450"/>
                <a:ext cx="7329300" cy="2938800"/>
              </a:xfrm>
              <a:prstGeom prst="rect">
                <a:avLst/>
              </a:prstGeom>
              <a:blipFill>
                <a:blip r:embed="rId3"/>
                <a:stretch>
                  <a:fillRect l="-49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244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Buck Converter </a:t>
            </a:r>
            <a:br>
              <a:rPr lang="en-US" i="1" dirty="0"/>
            </a:br>
            <a:r>
              <a:rPr lang="en-US" sz="2000" i="1" dirty="0"/>
              <a:t>Open Loop</a:t>
            </a:r>
            <a:endParaRPr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Google Shape;117;p1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934450"/>
                <a:ext cx="7329300" cy="2938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1600" dirty="0"/>
                  <a:t>- </a:t>
                </a:r>
                <a:r>
                  <a:rPr lang="en-US" sz="1600" dirty="0" err="1"/>
                  <a:t>Pemilihan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Dioda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Penyearah</a:t>
                </a:r>
                <a:endParaRPr lang="en-US" sz="1600" dirty="0"/>
              </a:p>
              <a:p>
                <a:pPr marL="114300" indent="0">
                  <a:buNone/>
                </a:pPr>
                <a:r>
                  <a:rPr lang="en-US" sz="1600" dirty="0" err="1"/>
                  <a:t>Dengan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menggunakan</a:t>
                </a:r>
                <a:r>
                  <a:rPr lang="en-US" sz="1600" dirty="0"/>
                  <a:t> diode Schottky, </a:t>
                </a:r>
                <a:r>
                  <a:rPr lang="en-US" sz="1600" dirty="0" err="1"/>
                  <a:t>diperlukan</a:t>
                </a:r>
                <a:r>
                  <a:rPr lang="en-US" sz="1600" dirty="0"/>
                  <a:t> </a:t>
                </a:r>
                <a:r>
                  <a:rPr lang="en-US" sz="1600" i="1" dirty="0"/>
                  <a:t>forward current</a:t>
                </a:r>
                <a:r>
                  <a:rPr lang="en-US" sz="1600" dirty="0"/>
                  <a:t> yang </a:t>
                </a:r>
                <a:r>
                  <a:rPr lang="en-US" sz="1600" dirty="0" err="1"/>
                  <a:t>bernilai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sama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dengan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arus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keluaran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maksimum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sebagai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berikut</a:t>
                </a:r>
                <a:r>
                  <a:rPr lang="en-US" sz="1600" dirty="0"/>
                  <a:t>.</a:t>
                </a:r>
                <a:endParaRPr lang="id-ID" sz="16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1600" i="1"/>
                          </m:ctrlPr>
                        </m:sSubPr>
                        <m:e>
                          <m:r>
                            <a:rPr lang="en-US" sz="1600" i="1"/>
                            <m:t>𝐼</m:t>
                          </m:r>
                        </m:e>
                        <m:sub>
                          <m:r>
                            <a:rPr lang="en-US" sz="1600" i="1"/>
                            <m:t>𝐹</m:t>
                          </m:r>
                        </m:sub>
                      </m:sSub>
                      <m:r>
                        <a:rPr lang="en-US" sz="1600" i="1"/>
                        <m:t>=</m:t>
                      </m:r>
                      <m:sSub>
                        <m:sSubPr>
                          <m:ctrlPr>
                            <a:rPr lang="id-ID" sz="1600" i="1"/>
                          </m:ctrlPr>
                        </m:sSubPr>
                        <m:e>
                          <m:r>
                            <a:rPr lang="en-US" sz="1600" i="1"/>
                            <m:t>𝐼</m:t>
                          </m:r>
                        </m:e>
                        <m:sub>
                          <m:r>
                            <a:rPr lang="en-US" sz="1600" i="1"/>
                            <m:t>𝑂𝑈𝑇</m:t>
                          </m:r>
                          <m:r>
                            <a:rPr lang="en-US" sz="1600" i="1"/>
                            <m:t>(</m:t>
                          </m:r>
                          <m:r>
                            <a:rPr lang="en-US" sz="1600" i="1"/>
                            <m:t>𝑚𝑎𝑥</m:t>
                          </m:r>
                          <m:r>
                            <a:rPr lang="en-US" sz="1600" i="1"/>
                            <m:t>)</m:t>
                          </m:r>
                        </m:sub>
                      </m:sSub>
                      <m:r>
                        <a:rPr lang="en-US" sz="1600" i="1"/>
                        <m:t>.</m:t>
                      </m:r>
                      <m:d>
                        <m:dPr>
                          <m:ctrlPr>
                            <a:rPr lang="id-ID" sz="1600" i="1"/>
                          </m:ctrlPr>
                        </m:dPr>
                        <m:e>
                          <m:r>
                            <a:rPr lang="en-US" sz="1600" i="1"/>
                            <m:t>1−</m:t>
                          </m:r>
                          <m:r>
                            <a:rPr lang="en-US" sz="1600" i="1"/>
                            <m:t>𝐷</m:t>
                          </m:r>
                        </m:e>
                      </m:d>
                      <m:r>
                        <a:rPr lang="en-US" sz="1600" i="1"/>
                        <m:t>=6.</m:t>
                      </m:r>
                      <m:d>
                        <m:dPr>
                          <m:ctrlPr>
                            <a:rPr lang="id-ID" sz="1600" i="1"/>
                          </m:ctrlPr>
                        </m:dPr>
                        <m:e>
                          <m:r>
                            <a:rPr lang="en-US" sz="1600" i="1"/>
                            <m:t>1−0,28</m:t>
                          </m:r>
                        </m:e>
                      </m:d>
                      <m:r>
                        <a:rPr lang="en-US" sz="1600" i="1"/>
                        <m:t>≈4,32 </m:t>
                      </m:r>
                      <m:r>
                        <a:rPr lang="en-US" sz="1600" i="1"/>
                        <m:t>𝐴</m:t>
                      </m:r>
                    </m:oMath>
                  </m:oMathPara>
                </a14:m>
                <a:endParaRPr lang="en-US" sz="1600" dirty="0"/>
              </a:p>
              <a:p>
                <a:pPr marL="114300" indent="0">
                  <a:buNone/>
                </a:pPr>
                <a:endParaRPr lang="id-ID" sz="16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endParaRPr sz="1400" dirty="0"/>
              </a:p>
            </p:txBody>
          </p:sp>
        </mc:Choice>
        <mc:Fallback>
          <p:sp>
            <p:nvSpPr>
              <p:cNvPr id="117" name="Google Shape;117;p1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934450"/>
                <a:ext cx="7329300" cy="2938800"/>
              </a:xfrm>
              <a:prstGeom prst="rect">
                <a:avLst/>
              </a:prstGeom>
              <a:blipFill>
                <a:blip r:embed="rId3"/>
                <a:stretch>
                  <a:fillRect l="-49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98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Buck Converter </a:t>
            </a:r>
            <a:br>
              <a:rPr lang="en-US" i="1" dirty="0"/>
            </a:br>
            <a:r>
              <a:rPr lang="en-US" sz="2000" i="1" dirty="0"/>
              <a:t>Open Loop</a:t>
            </a:r>
            <a:endParaRPr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Google Shape;117;p1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934450"/>
                <a:ext cx="7329300" cy="2938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1600" dirty="0"/>
                  <a:t>- </a:t>
                </a:r>
                <a:r>
                  <a:rPr lang="en-US" sz="1600" dirty="0" err="1"/>
                  <a:t>Pemilihan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Kapasitor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Masukan</a:t>
                </a:r>
                <a:endParaRPr lang="en-US" sz="1600" dirty="0"/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Kapasitansi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efektif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perlu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memenuhi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persyaratan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riak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dengan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kasus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terburuk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yaitu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duty cycle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maksimum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kurang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dari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50%.</a:t>
                </a:r>
                <a:endParaRPr lang="id-ID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𝐼𝑁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≥</m:t>
                      </m:r>
                      <m:f>
                        <m:f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𝐷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1−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𝑂𝑈𝑇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𝑚𝑎𝑥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∆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𝐼𝑁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𝐼𝑁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≥</m:t>
                      </m:r>
                      <m:f>
                        <m:f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0,28.</m:t>
                          </m:r>
                          <m:d>
                            <m:d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1−0,28</m:t>
                              </m:r>
                            </m:e>
                          </m:d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.6</m:t>
                          </m:r>
                        </m:num>
                        <m:den>
                          <m:d>
                            <m:d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2%.48</m:t>
                              </m:r>
                            </m:e>
                          </m:d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20 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𝐼𝑁</m:t>
                          </m:r>
                        </m:sub>
                      </m:sSub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≥63 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𝜇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𝐹</m:t>
                      </m:r>
                    </m:oMath>
                  </m:oMathPara>
                </a14:m>
                <a:endParaRPr lang="id-ID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Maka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dari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itu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pemilihan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kapasitor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lebih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tinggi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untuk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margin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keamanan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dan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hasil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i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trial &amp; error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</a:t>
                </a:r>
                <a:endParaRPr lang="id-ID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114300" indent="0">
                  <a:buNone/>
                </a:pPr>
                <a:endParaRPr lang="id-ID" sz="16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endParaRPr sz="1400" dirty="0"/>
              </a:p>
            </p:txBody>
          </p:sp>
        </mc:Choice>
        <mc:Fallback>
          <p:sp>
            <p:nvSpPr>
              <p:cNvPr id="117" name="Google Shape;117;p1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934450"/>
                <a:ext cx="7329300" cy="2938800"/>
              </a:xfrm>
              <a:prstGeom prst="rect">
                <a:avLst/>
              </a:prstGeom>
              <a:blipFill>
                <a:blip r:embed="rId3"/>
                <a:stretch>
                  <a:fillRect l="-499" r="-416" b="-1265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10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Buck Converter </a:t>
            </a:r>
            <a:br>
              <a:rPr lang="en-US" i="1" dirty="0"/>
            </a:br>
            <a:r>
              <a:rPr lang="en-US" sz="2000" i="1" dirty="0"/>
              <a:t>Open Loop</a:t>
            </a:r>
            <a:endParaRPr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Google Shape;117;p1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934450"/>
                <a:ext cx="7329300" cy="2938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1600" dirty="0"/>
                  <a:t>- </a:t>
                </a:r>
                <a:r>
                  <a:rPr lang="en-US" sz="1600" dirty="0" err="1"/>
                  <a:t>Pemilihan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Kapasitor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Keluaran</a:t>
                </a:r>
                <a:endParaRPr lang="en-US" sz="1600" dirty="0"/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Kapasitor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ESR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rendah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digunakan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untuk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mengurangi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riak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tegangan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seperti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kapasitor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elektrolit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atau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keramik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berkualitas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tinggi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  <a:endParaRPr lang="id-ID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𝑂𝑈𝑇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𝑚𝑖𝑛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Δ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𝐼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8.</m:t>
                          </m:r>
                          <m:sSub>
                            <m:sSubPr>
                              <m:ctrlP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id-ID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𝑂𝑈𝑇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600 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𝑚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8.20 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.(0,05%)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≈5,43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𝜇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𝐹</m:t>
                      </m:r>
                    </m:oMath>
                  </m:oMathPara>
                </a14:m>
                <a:endParaRPr lang="id-ID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Untuk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margin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keamanan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kapasitor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yang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digunakan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sedikit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lebih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tinggi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dan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hasil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i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trial &amp; error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</a:t>
                </a:r>
                <a:endParaRPr lang="id-ID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114300" indent="0">
                  <a:buNone/>
                </a:pPr>
                <a:endParaRPr lang="id-ID" sz="16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endParaRPr sz="1400" dirty="0"/>
              </a:p>
            </p:txBody>
          </p:sp>
        </mc:Choice>
        <mc:Fallback>
          <p:sp>
            <p:nvSpPr>
              <p:cNvPr id="117" name="Google Shape;117;p1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934450"/>
                <a:ext cx="7329300" cy="2938800"/>
              </a:xfrm>
              <a:prstGeom prst="rect">
                <a:avLst/>
              </a:prstGeom>
              <a:blipFill>
                <a:blip r:embed="rId3"/>
                <a:stretch>
                  <a:fillRect l="-749" r="-66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682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Buck Converter </a:t>
            </a:r>
            <a:br>
              <a:rPr lang="en-US" i="1" dirty="0"/>
            </a:br>
            <a:r>
              <a:rPr lang="en-US" sz="2000" i="1" dirty="0"/>
              <a:t>Open Loop</a:t>
            </a:r>
            <a:endParaRPr i="1" dirty="0"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endParaRPr lang="id-ID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3" name="Picture 2" descr="A diagram of a circuit&#10;&#10;Description automatically generated">
            <a:extLst>
              <a:ext uri="{FF2B5EF4-FFF2-40B4-BE49-F238E27FC236}">
                <a16:creationId xmlns:a16="http://schemas.microsoft.com/office/drawing/2014/main" id="{2DF28A06-E168-497B-9B99-5568173A9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38" y="1152860"/>
            <a:ext cx="7493124" cy="322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63558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625</Words>
  <Application>Microsoft Office PowerPoint</Application>
  <PresentationFormat>On-screen Show (16:9)</PresentationFormat>
  <Paragraphs>123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Quattrocento Sans</vt:lpstr>
      <vt:lpstr>Cambria Math</vt:lpstr>
      <vt:lpstr>Lato</vt:lpstr>
      <vt:lpstr>Raleway</vt:lpstr>
      <vt:lpstr>Proxima Nova</vt:lpstr>
      <vt:lpstr>Streamline</vt:lpstr>
      <vt:lpstr>Ujian Akhir Semester Buck Converter and Inverter</vt:lpstr>
      <vt:lpstr>Outline</vt:lpstr>
      <vt:lpstr>Buck Converter</vt:lpstr>
      <vt:lpstr>Buck Converter  Open Loop</vt:lpstr>
      <vt:lpstr>Buck Converter  Open Loop</vt:lpstr>
      <vt:lpstr>Buck Converter  Open Loop</vt:lpstr>
      <vt:lpstr>Buck Converter  Open Loop</vt:lpstr>
      <vt:lpstr>Buck Converter  Open Loop</vt:lpstr>
      <vt:lpstr>Buck Converter  Open Loop</vt:lpstr>
      <vt:lpstr>Buck Converter  Open Loop</vt:lpstr>
      <vt:lpstr>Buck Converter  Open Loop</vt:lpstr>
      <vt:lpstr>Buck Converter  Open Loop</vt:lpstr>
      <vt:lpstr>Buck Converter  Open Loop</vt:lpstr>
      <vt:lpstr>Buck Converter  Close Loop</vt:lpstr>
      <vt:lpstr>Buck Converter  Close Loop</vt:lpstr>
      <vt:lpstr>Buck Converter  Close Loop</vt:lpstr>
      <vt:lpstr>Buck Converter  Close Loop</vt:lpstr>
      <vt:lpstr>Buck Converter  Close Loop</vt:lpstr>
      <vt:lpstr>Buck Converter  Close Loop</vt:lpstr>
      <vt:lpstr>Buck Converter  Close Loop</vt:lpstr>
      <vt:lpstr>Buck Converter  Close Loop</vt:lpstr>
      <vt:lpstr>Buck Converter  Feedback</vt:lpstr>
      <vt:lpstr>Buck Converter  Close Loop</vt:lpstr>
      <vt:lpstr>Inverter </vt:lpstr>
      <vt:lpstr>Inverter</vt:lpstr>
      <vt:lpstr>Inverter</vt:lpstr>
      <vt:lpstr>GitHub Repository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Literature Review</dc:title>
  <dc:creator>HP</dc:creator>
  <cp:lastModifiedBy>michael.ivan.setiawan</cp:lastModifiedBy>
  <cp:revision>5</cp:revision>
  <dcterms:modified xsi:type="dcterms:W3CDTF">2024-12-12T15:57:32Z</dcterms:modified>
</cp:coreProperties>
</file>